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61" r:id="rId3"/>
    <p:sldId id="259" r:id="rId4"/>
    <p:sldId id="260" r:id="rId5"/>
    <p:sldId id="262" r:id="rId6"/>
    <p:sldId id="269" r:id="rId7"/>
    <p:sldId id="270" r:id="rId8"/>
    <p:sldId id="258" r:id="rId9"/>
    <p:sldId id="271" r:id="rId10"/>
    <p:sldId id="268" r:id="rId11"/>
    <p:sldId id="257" r:id="rId12"/>
    <p:sldId id="264" r:id="rId13"/>
    <p:sldId id="266" r:id="rId14"/>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84EB49F-C2BA-442C-B4A3-0EF1D19B743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97F72360-B6F3-4338-B10F-0F67389663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4C9BA5FD-38EF-4DAB-81F3-55F637D25D1C}"/>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5" name="Alt Bilgi Yer Tutucusu 4">
            <a:extLst>
              <a:ext uri="{FF2B5EF4-FFF2-40B4-BE49-F238E27FC236}">
                <a16:creationId xmlns="" xmlns:a16="http://schemas.microsoft.com/office/drawing/2014/main" id="{AEECDDEC-ECB9-41EF-B348-08475E12E1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E0402F94-8599-4A39-B490-40B7754D611C}"/>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371961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30C6BD7-D4BB-4F4A-9F9C-D8E896E255E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09B63608-5FCA-445D-8DD8-01162A7DB9A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5CFC7CC5-05AD-4828-812A-4540F40CCEE3}"/>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5" name="Alt Bilgi Yer Tutucusu 4">
            <a:extLst>
              <a:ext uri="{FF2B5EF4-FFF2-40B4-BE49-F238E27FC236}">
                <a16:creationId xmlns="" xmlns:a16="http://schemas.microsoft.com/office/drawing/2014/main" id="{89EDC3D5-40B4-45FA-BE6D-470B7E79EA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55DF950D-D37A-4A3B-8440-4CE2059653B2}"/>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61526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A27C26A3-7393-4988-9CDE-C014A63B0F3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6E481A13-EF27-47B1-B7C4-3B2F2768AD6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D7B77D90-3109-40E7-87D0-D7AE88505D74}"/>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5" name="Alt Bilgi Yer Tutucusu 4">
            <a:extLst>
              <a:ext uri="{FF2B5EF4-FFF2-40B4-BE49-F238E27FC236}">
                <a16:creationId xmlns="" xmlns:a16="http://schemas.microsoft.com/office/drawing/2014/main" id="{A16B6FE9-A1F0-4504-AF91-BB3E7CF692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6D8D50A1-6CDA-4DAC-B43F-5394A58F1083}"/>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218354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F8E6D0A-D015-4BC6-9B08-D5908F00152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BE5C8700-BFD3-4C7A-9E53-D1D60EC5014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C8FEB350-8A17-4CF5-8B5B-C62879553299}"/>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5" name="Alt Bilgi Yer Tutucusu 4">
            <a:extLst>
              <a:ext uri="{FF2B5EF4-FFF2-40B4-BE49-F238E27FC236}">
                <a16:creationId xmlns="" xmlns:a16="http://schemas.microsoft.com/office/drawing/2014/main" id="{884F1936-09DB-4872-AAB6-74EE3799025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98DF4733-CC61-491F-B26C-249EDEDFF4D1}"/>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116078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9EFD1BB-D7D7-44D6-920F-6B939D16AE3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C3A50F79-AD61-495D-8DA0-05FA312082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 xmlns:a16="http://schemas.microsoft.com/office/drawing/2014/main" id="{B1A23A20-817B-41F8-A614-0C747B64610A}"/>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5" name="Alt Bilgi Yer Tutucusu 4">
            <a:extLst>
              <a:ext uri="{FF2B5EF4-FFF2-40B4-BE49-F238E27FC236}">
                <a16:creationId xmlns="" xmlns:a16="http://schemas.microsoft.com/office/drawing/2014/main" id="{9A6DCE79-09A6-47B6-81D6-18A1A1E484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37EE1537-84AD-4E12-8FF4-A719E00380DA}"/>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17677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5E46E45-8BBC-40B5-88A7-1703516DB5B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36B0212D-63B7-4E4E-8AC4-6271B403D33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118C16E2-C6AA-4858-B61B-0C7795EF9FB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A6B9C60C-DA83-4904-A631-CADD44C22C86}"/>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6" name="Alt Bilgi Yer Tutucusu 5">
            <a:extLst>
              <a:ext uri="{FF2B5EF4-FFF2-40B4-BE49-F238E27FC236}">
                <a16:creationId xmlns="" xmlns:a16="http://schemas.microsoft.com/office/drawing/2014/main" id="{3231082C-C3CE-457C-BC86-EC6D7795AE8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D246537C-999C-41A4-B2BC-FDB47EBAF0E6}"/>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2645128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FBC9E05-51B9-4796-B73D-8CDB3723E01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694AFE0D-12E3-4DC9-872E-C133ED9385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 xmlns:a16="http://schemas.microsoft.com/office/drawing/2014/main" id="{ED8A0F5B-3B68-45F1-8757-D768615AC18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0A0FA8EB-C06E-469C-87B6-FF080262A2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 xmlns:a16="http://schemas.microsoft.com/office/drawing/2014/main" id="{B2E333C0-A405-4B9B-A7D5-4FC972FD30A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D0A7B9BA-4DE0-43EE-998A-E83F9F444F6A}"/>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8" name="Alt Bilgi Yer Tutucusu 7">
            <a:extLst>
              <a:ext uri="{FF2B5EF4-FFF2-40B4-BE49-F238E27FC236}">
                <a16:creationId xmlns="" xmlns:a16="http://schemas.microsoft.com/office/drawing/2014/main" id="{1A0B5F0D-5A5E-46F4-81DE-11A75569D5B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A2162C6D-7705-4094-9F6C-3B1AC0EBC7CC}"/>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59015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AF4F765-CBFF-4AB0-9440-13198F9D4F5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A128C6F7-15BA-4A34-9038-3C246BA0CFDD}"/>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4" name="Alt Bilgi Yer Tutucusu 3">
            <a:extLst>
              <a:ext uri="{FF2B5EF4-FFF2-40B4-BE49-F238E27FC236}">
                <a16:creationId xmlns="" xmlns:a16="http://schemas.microsoft.com/office/drawing/2014/main" id="{7EB4B4CA-5972-4438-A858-4314E3E1852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5E630650-7E71-4C44-ABC9-157FC8770135}"/>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2116508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57BA70A1-DE71-485F-B775-C2AB6CE1A184}"/>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3" name="Alt Bilgi Yer Tutucusu 2">
            <a:extLst>
              <a:ext uri="{FF2B5EF4-FFF2-40B4-BE49-F238E27FC236}">
                <a16:creationId xmlns="" xmlns:a16="http://schemas.microsoft.com/office/drawing/2014/main" id="{FBAD9F22-224A-4B94-ACC9-2A3B8B99167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83895498-6436-44E7-BE46-CA6BCD45C7C7}"/>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117359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FBC0E43-B4B8-48DA-AAEC-9B5356FA476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4CA4422F-80D7-4B9D-B9EE-AF056BD6F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BF355B1E-E7C7-45DF-B3E2-AAF049828F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F6D6F8D7-E07E-4FD6-9D94-3358929FEDC1}"/>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6" name="Alt Bilgi Yer Tutucusu 5">
            <a:extLst>
              <a:ext uri="{FF2B5EF4-FFF2-40B4-BE49-F238E27FC236}">
                <a16:creationId xmlns="" xmlns:a16="http://schemas.microsoft.com/office/drawing/2014/main" id="{EE120637-F036-4212-B6B5-EF7577AEC3A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2E4E4212-10FC-490F-8301-69CC99C432B4}"/>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344668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69A29E4-D8A4-48FD-B40D-846D79A8FBE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1955A599-24B4-477D-BE6D-24C18AF52D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43A61AAD-9DB3-4B41-B35C-24BEC099EA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ECB36385-B7D0-4253-8602-29DB657279ED}"/>
              </a:ext>
            </a:extLst>
          </p:cNvPr>
          <p:cNvSpPr>
            <a:spLocks noGrp="1"/>
          </p:cNvSpPr>
          <p:nvPr>
            <p:ph type="dt" sz="half" idx="10"/>
          </p:nvPr>
        </p:nvSpPr>
        <p:spPr/>
        <p:txBody>
          <a:bodyPr/>
          <a:lstStyle/>
          <a:p>
            <a:fld id="{F898EFA2-08CB-4BB0-B267-445A884449C8}" type="datetimeFigureOut">
              <a:rPr lang="tr-TR" smtClean="0"/>
              <a:t>02.06.2023</a:t>
            </a:fld>
            <a:endParaRPr lang="tr-TR"/>
          </a:p>
        </p:txBody>
      </p:sp>
      <p:sp>
        <p:nvSpPr>
          <p:cNvPr id="6" name="Alt Bilgi Yer Tutucusu 5">
            <a:extLst>
              <a:ext uri="{FF2B5EF4-FFF2-40B4-BE49-F238E27FC236}">
                <a16:creationId xmlns="" xmlns:a16="http://schemas.microsoft.com/office/drawing/2014/main" id="{8CCFC2EB-BCA6-4451-9CF5-0C7398124E7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3334B346-EA15-4672-882A-96C659967BF2}"/>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162247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3E7E0F0E-C830-4B6A-86D0-DBEAC59EB5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8C211672-6A12-4116-9A90-4E559B1FBA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3EC715E7-3836-4A7F-8C7B-6EDC2030E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8EFA2-08CB-4BB0-B267-445A884449C8}" type="datetimeFigureOut">
              <a:rPr lang="tr-TR" smtClean="0"/>
              <a:t>02.06.2023</a:t>
            </a:fld>
            <a:endParaRPr lang="tr-TR"/>
          </a:p>
        </p:txBody>
      </p:sp>
      <p:sp>
        <p:nvSpPr>
          <p:cNvPr id="5" name="Alt Bilgi Yer Tutucusu 4">
            <a:extLst>
              <a:ext uri="{FF2B5EF4-FFF2-40B4-BE49-F238E27FC236}">
                <a16:creationId xmlns="" xmlns:a16="http://schemas.microsoft.com/office/drawing/2014/main" id="{E3EBB513-97D8-422B-91FD-9B5F18B4A5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36A123A8-116B-44A4-8682-2CCF8D4356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B49D-DF1B-499E-B078-24B34BDD18E9}" type="slidenum">
              <a:rPr lang="tr-TR" smtClean="0"/>
              <a:t>‹#›</a:t>
            </a:fld>
            <a:endParaRPr lang="tr-TR"/>
          </a:p>
        </p:txBody>
      </p:sp>
    </p:spTree>
    <p:extLst>
      <p:ext uri="{BB962C8B-B14F-4D97-AF65-F5344CB8AC3E}">
        <p14:creationId xmlns:p14="http://schemas.microsoft.com/office/powerpoint/2010/main" val="1224189716"/>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Şerit: Aşağı Bükülmüş 5">
            <a:extLst>
              <a:ext uri="{FF2B5EF4-FFF2-40B4-BE49-F238E27FC236}">
                <a16:creationId xmlns="" xmlns:a16="http://schemas.microsoft.com/office/drawing/2014/main" id="{7A87F194-B2C0-480C-8E89-6992CF614B36}"/>
              </a:ext>
            </a:extLst>
          </p:cNvPr>
          <p:cNvSpPr/>
          <p:nvPr/>
        </p:nvSpPr>
        <p:spPr>
          <a:xfrm>
            <a:off x="211956" y="490341"/>
            <a:ext cx="11569822" cy="2345776"/>
          </a:xfrm>
          <a:prstGeom prst="ribb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dirty="0"/>
          </a:p>
        </p:txBody>
      </p:sp>
      <p:sp>
        <p:nvSpPr>
          <p:cNvPr id="2" name="Metin kutusu 1">
            <a:extLst>
              <a:ext uri="{FF2B5EF4-FFF2-40B4-BE49-F238E27FC236}">
                <a16:creationId xmlns="" xmlns:a16="http://schemas.microsoft.com/office/drawing/2014/main" id="{951FDDDE-04BF-4C61-BC1B-8EA0F20BA526}"/>
              </a:ext>
            </a:extLst>
          </p:cNvPr>
          <p:cNvSpPr txBox="1"/>
          <p:nvPr/>
        </p:nvSpPr>
        <p:spPr>
          <a:xfrm>
            <a:off x="3592497" y="849835"/>
            <a:ext cx="6569476" cy="1200329"/>
          </a:xfrm>
          <a:prstGeom prst="rect">
            <a:avLst/>
          </a:prstGeom>
          <a:noFill/>
        </p:spPr>
        <p:txBody>
          <a:bodyPr wrap="square" rtlCol="0">
            <a:spAutoFit/>
          </a:bodyPr>
          <a:lstStyle/>
          <a:p>
            <a:r>
              <a:rPr lang="tr-TR" sz="7200" b="1" u="sng"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2023 </a:t>
            </a:r>
            <a:r>
              <a:rPr lang="tr-TR" sz="7200"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İOKBS</a:t>
            </a:r>
          </a:p>
        </p:txBody>
      </p:sp>
      <p:sp>
        <p:nvSpPr>
          <p:cNvPr id="3" name="Metin kutusu 2">
            <a:extLst>
              <a:ext uri="{FF2B5EF4-FFF2-40B4-BE49-F238E27FC236}">
                <a16:creationId xmlns="" xmlns:a16="http://schemas.microsoft.com/office/drawing/2014/main" id="{10979628-32F6-456C-A5C1-540E643D8CC4}"/>
              </a:ext>
            </a:extLst>
          </p:cNvPr>
          <p:cNvSpPr txBox="1"/>
          <p:nvPr/>
        </p:nvSpPr>
        <p:spPr>
          <a:xfrm>
            <a:off x="1169880" y="3688688"/>
            <a:ext cx="9288213" cy="1446550"/>
          </a:xfrm>
          <a:prstGeom prst="rect">
            <a:avLst/>
          </a:prstGeom>
          <a:ln w="57150">
            <a:solidFill>
              <a:schemeClr val="accent6">
                <a:lumMod val="40000"/>
                <a:lumOff val="60000"/>
              </a:schemeClr>
            </a:solidFill>
          </a:ln>
          <a:effectLst>
            <a:reflection blurRad="6350" stA="50000" endA="300" endPos="38500" dist="50800" dir="5400000" sy="-100000" algn="bl" rotWithShape="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4000" b="1" dirty="0">
                <a:solidFill>
                  <a:schemeClr val="accent6">
                    <a:lumMod val="75000"/>
                  </a:schemeClr>
                </a:solidFill>
              </a:rPr>
              <a:t>BAŞVURULAR </a:t>
            </a:r>
            <a:r>
              <a:rPr lang="tr-TR" sz="8800" b="1" dirty="0">
                <a:solidFill>
                  <a:schemeClr val="accent6">
                    <a:lumMod val="75000"/>
                  </a:schemeClr>
                </a:solidFill>
              </a:rPr>
              <a:t>NASIL</a:t>
            </a:r>
            <a:r>
              <a:rPr lang="tr-TR" sz="4800" b="1" dirty="0">
                <a:solidFill>
                  <a:schemeClr val="accent6">
                    <a:lumMod val="75000"/>
                  </a:schemeClr>
                </a:solidFill>
              </a:rPr>
              <a:t> </a:t>
            </a:r>
            <a:r>
              <a:rPr lang="tr-TR" sz="4000" b="1" dirty="0">
                <a:solidFill>
                  <a:schemeClr val="accent6">
                    <a:lumMod val="75000"/>
                  </a:schemeClr>
                </a:solidFill>
              </a:rPr>
              <a:t>YAPILACAK?</a:t>
            </a:r>
          </a:p>
        </p:txBody>
      </p:sp>
      <p:sp>
        <p:nvSpPr>
          <p:cNvPr id="4" name="Metin kutusu 3">
            <a:extLst>
              <a:ext uri="{FF2B5EF4-FFF2-40B4-BE49-F238E27FC236}">
                <a16:creationId xmlns="" xmlns:a16="http://schemas.microsoft.com/office/drawing/2014/main" id="{AE43B2C3-3EF2-4B00-AF7A-747CB813DA1D}"/>
              </a:ext>
            </a:extLst>
          </p:cNvPr>
          <p:cNvSpPr txBox="1"/>
          <p:nvPr/>
        </p:nvSpPr>
        <p:spPr>
          <a:xfrm>
            <a:off x="3391272" y="1819981"/>
            <a:ext cx="5619565" cy="1107996"/>
          </a:xfrm>
          <a:prstGeom prst="rect">
            <a:avLst/>
          </a:prstGeom>
          <a:noFill/>
        </p:spPr>
        <p:txBody>
          <a:bodyPr wrap="square" rtlCol="0">
            <a:spAutoFit/>
          </a:bodyPr>
          <a:lstStyle/>
          <a:p>
            <a:r>
              <a:rPr lang="tr-TR" sz="4800" b="1" dirty="0"/>
              <a:t>BURSLULUK SINAVI </a:t>
            </a:r>
          </a:p>
          <a:p>
            <a:endParaRPr lang="tr-TR" dirty="0"/>
          </a:p>
        </p:txBody>
      </p:sp>
      <p:sp>
        <p:nvSpPr>
          <p:cNvPr id="9" name="Dikdörtgen: Üst Köşeleri Yuvarlatılmış 8">
            <a:extLst>
              <a:ext uri="{FF2B5EF4-FFF2-40B4-BE49-F238E27FC236}">
                <a16:creationId xmlns="" xmlns:a16="http://schemas.microsoft.com/office/drawing/2014/main" id="{EC30B96C-AD0E-474A-9573-88524E30523C}"/>
              </a:ext>
            </a:extLst>
          </p:cNvPr>
          <p:cNvSpPr/>
          <p:nvPr/>
        </p:nvSpPr>
        <p:spPr>
          <a:xfrm>
            <a:off x="0" y="6206119"/>
            <a:ext cx="12192000" cy="729068"/>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427327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 xmlns:a16="http://schemas.microsoft.com/office/drawing/2014/main" id="{E3235F4F-9EDB-477E-802F-0852EA68A8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578" y="1455036"/>
            <a:ext cx="2732653" cy="2628693"/>
          </a:xfrm>
          <a:prstGeom prst="rect">
            <a:avLst/>
          </a:prstGeom>
        </p:spPr>
      </p:pic>
      <p:sp>
        <p:nvSpPr>
          <p:cNvPr id="7" name="Metin kutusu 6">
            <a:extLst>
              <a:ext uri="{FF2B5EF4-FFF2-40B4-BE49-F238E27FC236}">
                <a16:creationId xmlns="" xmlns:a16="http://schemas.microsoft.com/office/drawing/2014/main" id="{3602991A-EA1D-4C0A-A1C0-41A68430A572}"/>
              </a:ext>
            </a:extLst>
          </p:cNvPr>
          <p:cNvSpPr txBox="1"/>
          <p:nvPr/>
        </p:nvSpPr>
        <p:spPr>
          <a:xfrm>
            <a:off x="71021" y="26633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Sınav Süresi ve Soru Sayısı</a:t>
            </a:r>
          </a:p>
        </p:txBody>
      </p:sp>
      <p:sp>
        <p:nvSpPr>
          <p:cNvPr id="8" name="Metin kutusu 7">
            <a:extLst>
              <a:ext uri="{FF2B5EF4-FFF2-40B4-BE49-F238E27FC236}">
                <a16:creationId xmlns="" xmlns:a16="http://schemas.microsoft.com/office/drawing/2014/main" id="{F6337EFD-15E5-414D-BF3B-A7812939ECBD}"/>
              </a:ext>
            </a:extLst>
          </p:cNvPr>
          <p:cNvSpPr txBox="1"/>
          <p:nvPr/>
        </p:nvSpPr>
        <p:spPr>
          <a:xfrm>
            <a:off x="580008" y="4149051"/>
            <a:ext cx="3182085" cy="707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2400" b="1" dirty="0"/>
              <a:t>Sınav Saati:</a:t>
            </a:r>
            <a:r>
              <a:rPr lang="tr-TR" sz="4000" b="1" dirty="0"/>
              <a:t>10.00</a:t>
            </a:r>
            <a:endParaRPr lang="tr-TR" sz="1400" b="1" dirty="0"/>
          </a:p>
        </p:txBody>
      </p:sp>
      <p:sp>
        <p:nvSpPr>
          <p:cNvPr id="9" name="Metin kutusu 8">
            <a:extLst>
              <a:ext uri="{FF2B5EF4-FFF2-40B4-BE49-F238E27FC236}">
                <a16:creationId xmlns="" xmlns:a16="http://schemas.microsoft.com/office/drawing/2014/main" id="{3EA00DBD-1432-4183-920E-0C1E5406BAE9}"/>
              </a:ext>
            </a:extLst>
          </p:cNvPr>
          <p:cNvSpPr txBox="1"/>
          <p:nvPr/>
        </p:nvSpPr>
        <p:spPr>
          <a:xfrm>
            <a:off x="5222732" y="1621221"/>
            <a:ext cx="5557421" cy="14465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tr-TR" sz="3600" b="1" dirty="0"/>
              <a:t>Toplam </a:t>
            </a:r>
            <a:r>
              <a:rPr lang="tr-TR" sz="8800" b="1" dirty="0"/>
              <a:t>100</a:t>
            </a:r>
            <a:r>
              <a:rPr lang="tr-TR" sz="3600" b="1" dirty="0"/>
              <a:t> Soru</a:t>
            </a:r>
          </a:p>
        </p:txBody>
      </p:sp>
      <p:sp>
        <p:nvSpPr>
          <p:cNvPr id="10" name="Metin kutusu 9">
            <a:extLst>
              <a:ext uri="{FF2B5EF4-FFF2-40B4-BE49-F238E27FC236}">
                <a16:creationId xmlns="" xmlns:a16="http://schemas.microsoft.com/office/drawing/2014/main" id="{8B2144A1-F723-49ED-AE92-E942C402028B}"/>
              </a:ext>
            </a:extLst>
          </p:cNvPr>
          <p:cNvSpPr txBox="1"/>
          <p:nvPr/>
        </p:nvSpPr>
        <p:spPr>
          <a:xfrm>
            <a:off x="5222732" y="3525558"/>
            <a:ext cx="5557421" cy="14465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tr-TR" sz="3600" b="1" dirty="0"/>
              <a:t>Toplam </a:t>
            </a:r>
            <a:r>
              <a:rPr lang="tr-TR" sz="8800" b="1" dirty="0"/>
              <a:t>120</a:t>
            </a:r>
            <a:r>
              <a:rPr lang="tr-TR" sz="3600" b="1" dirty="0"/>
              <a:t> Dakika</a:t>
            </a:r>
          </a:p>
        </p:txBody>
      </p:sp>
      <p:sp>
        <p:nvSpPr>
          <p:cNvPr id="11" name="Dikdörtgen 10">
            <a:extLst>
              <a:ext uri="{FF2B5EF4-FFF2-40B4-BE49-F238E27FC236}">
                <a16:creationId xmlns="" xmlns:a16="http://schemas.microsoft.com/office/drawing/2014/main" id="{FA83F41F-FA31-4F33-8010-1167B45EE67A}"/>
              </a:ext>
            </a:extLst>
          </p:cNvPr>
          <p:cNvSpPr/>
          <p:nvPr/>
        </p:nvSpPr>
        <p:spPr>
          <a:xfrm>
            <a:off x="71120" y="6452902"/>
            <a:ext cx="12120880" cy="4050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dirty="0"/>
          </a:p>
        </p:txBody>
      </p:sp>
    </p:spTree>
    <p:extLst>
      <p:ext uri="{BB962C8B-B14F-4D97-AF65-F5344CB8AC3E}">
        <p14:creationId xmlns:p14="http://schemas.microsoft.com/office/powerpoint/2010/main" val="222499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 xmlns:a16="http://schemas.microsoft.com/office/drawing/2014/main" id="{95249EF5-429F-45F3-A8CB-83DCDB0CDAAC}"/>
              </a:ext>
            </a:extLst>
          </p:cNvPr>
          <p:cNvSpPr/>
          <p:nvPr/>
        </p:nvSpPr>
        <p:spPr>
          <a:xfrm>
            <a:off x="71120" y="6452902"/>
            <a:ext cx="12120880" cy="4050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dirty="0"/>
          </a:p>
        </p:txBody>
      </p:sp>
      <p:graphicFrame>
        <p:nvGraphicFramePr>
          <p:cNvPr id="2" name="Tablo 2">
            <a:extLst>
              <a:ext uri="{FF2B5EF4-FFF2-40B4-BE49-F238E27FC236}">
                <a16:creationId xmlns="" xmlns:a16="http://schemas.microsoft.com/office/drawing/2014/main" id="{4F3A5480-5E59-49B5-9817-7F119C47AB46}"/>
              </a:ext>
            </a:extLst>
          </p:cNvPr>
          <p:cNvGraphicFramePr>
            <a:graphicFrameLocks noGrp="1"/>
          </p:cNvGraphicFramePr>
          <p:nvPr>
            <p:extLst>
              <p:ext uri="{D42A27DB-BD31-4B8C-83A1-F6EECF244321}">
                <p14:modId xmlns:p14="http://schemas.microsoft.com/office/powerpoint/2010/main" val="3644991108"/>
              </p:ext>
            </p:extLst>
          </p:nvPr>
        </p:nvGraphicFramePr>
        <p:xfrm>
          <a:off x="1097280" y="970280"/>
          <a:ext cx="10170161" cy="2372360"/>
        </p:xfrm>
        <a:graphic>
          <a:graphicData uri="http://schemas.openxmlformats.org/drawingml/2006/table">
            <a:tbl>
              <a:tblPr firstRow="1" bandRow="1">
                <a:tableStyleId>{1FECB4D8-DB02-4DC6-A0A2-4F2EBAE1DC90}</a:tableStyleId>
              </a:tblPr>
              <a:tblGrid>
                <a:gridCol w="927249">
                  <a:extLst>
                    <a:ext uri="{9D8B030D-6E8A-4147-A177-3AD203B41FA5}">
                      <a16:colId xmlns="" xmlns:a16="http://schemas.microsoft.com/office/drawing/2014/main" val="1032369776"/>
                    </a:ext>
                  </a:extLst>
                </a:gridCol>
                <a:gridCol w="5624764">
                  <a:extLst>
                    <a:ext uri="{9D8B030D-6E8A-4147-A177-3AD203B41FA5}">
                      <a16:colId xmlns="" xmlns:a16="http://schemas.microsoft.com/office/drawing/2014/main" val="1478406937"/>
                    </a:ext>
                  </a:extLst>
                </a:gridCol>
                <a:gridCol w="1881853">
                  <a:extLst>
                    <a:ext uri="{9D8B030D-6E8A-4147-A177-3AD203B41FA5}">
                      <a16:colId xmlns="" xmlns:a16="http://schemas.microsoft.com/office/drawing/2014/main" val="4040259670"/>
                    </a:ext>
                  </a:extLst>
                </a:gridCol>
                <a:gridCol w="1736295">
                  <a:extLst>
                    <a:ext uri="{9D8B030D-6E8A-4147-A177-3AD203B41FA5}">
                      <a16:colId xmlns="" xmlns:a16="http://schemas.microsoft.com/office/drawing/2014/main" val="578613587"/>
                    </a:ext>
                  </a:extLst>
                </a:gridCol>
              </a:tblGrid>
              <a:tr h="260460">
                <a:tc gridSpan="4">
                  <a:txBody>
                    <a:bodyPr/>
                    <a:lstStyle/>
                    <a:p>
                      <a:pPr algn="ctr"/>
                      <a:r>
                        <a:rPr lang="tr-TR" sz="2800" dirty="0"/>
                        <a:t>5,6 ve 7. Sınıflar</a:t>
                      </a:r>
                    </a:p>
                  </a:txBody>
                  <a:tcPr/>
                </a:tc>
                <a:tc hMerge="1">
                  <a:txBody>
                    <a:bodyPr/>
                    <a:lstStyle/>
                    <a:p>
                      <a:endParaRPr lang="tr-TR" dirty="0"/>
                    </a:p>
                  </a:txBody>
                  <a:tcPr/>
                </a:tc>
                <a:tc hMerge="1">
                  <a:txBody>
                    <a:bodyPr/>
                    <a:lstStyle/>
                    <a:p>
                      <a:endParaRPr lang="tr-TR" dirty="0"/>
                    </a:p>
                  </a:txBody>
                  <a:tcPr/>
                </a:tc>
                <a:tc hMerge="1">
                  <a:txBody>
                    <a:bodyPr/>
                    <a:lstStyle/>
                    <a:p>
                      <a:pPr algn="ctr"/>
                      <a:endParaRPr lang="tr-TR" sz="2800" dirty="0"/>
                    </a:p>
                  </a:txBody>
                  <a:tcPr/>
                </a:tc>
                <a:extLst>
                  <a:ext uri="{0D108BD9-81ED-4DB2-BD59-A6C34878D82A}">
                    <a16:rowId xmlns="" xmlns:a16="http://schemas.microsoft.com/office/drawing/2014/main" val="863061993"/>
                  </a:ext>
                </a:extLst>
              </a:tr>
              <a:tr h="370840">
                <a:tc>
                  <a:txBody>
                    <a:bodyPr/>
                    <a:lstStyle/>
                    <a:p>
                      <a:r>
                        <a:rPr lang="tr-TR" dirty="0"/>
                        <a:t>Sıra No</a:t>
                      </a:r>
                    </a:p>
                  </a:txBody>
                  <a:tcPr>
                    <a:lnR w="3175" cap="flat" cmpd="sng" algn="ctr">
                      <a:solidFill>
                        <a:schemeClr val="tx1"/>
                      </a:solidFill>
                      <a:prstDash val="solid"/>
                      <a:round/>
                      <a:headEnd type="none" w="med" len="med"/>
                      <a:tailEnd type="none" w="med" len="med"/>
                    </a:lnR>
                  </a:tcPr>
                </a:tc>
                <a:tc>
                  <a:txBody>
                    <a:bodyPr/>
                    <a:lstStyle/>
                    <a:p>
                      <a:r>
                        <a:rPr lang="tr-TR" dirty="0"/>
                        <a:t>Ders Adı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Soru Sayısı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Kat Sayı</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69336366"/>
                  </a:ext>
                </a:extLst>
              </a:tr>
              <a:tr h="370840">
                <a:tc>
                  <a:txBody>
                    <a:bodyPr/>
                    <a:lstStyle/>
                    <a:p>
                      <a:r>
                        <a:rPr lang="tr-TR" dirty="0"/>
                        <a:t>1</a:t>
                      </a:r>
                    </a:p>
                  </a:txBody>
                  <a:tcPr>
                    <a:lnR w="3175" cap="flat" cmpd="sng" algn="ctr">
                      <a:solidFill>
                        <a:schemeClr val="tx1"/>
                      </a:solidFill>
                      <a:prstDash val="solid"/>
                      <a:round/>
                      <a:headEnd type="none" w="med" len="med"/>
                      <a:tailEnd type="none" w="med" len="med"/>
                    </a:lnR>
                  </a:tcPr>
                </a:tc>
                <a:tc>
                  <a:txBody>
                    <a:bodyPr/>
                    <a:lstStyle/>
                    <a:p>
                      <a:r>
                        <a:rPr lang="tr-TR" dirty="0"/>
                        <a:t>Türkçe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48579457"/>
                  </a:ext>
                </a:extLst>
              </a:tr>
              <a:tr h="370840">
                <a:tc>
                  <a:txBody>
                    <a:bodyPr/>
                    <a:lstStyle/>
                    <a:p>
                      <a:r>
                        <a:rPr lang="tr-TR" dirty="0"/>
                        <a:t>2</a:t>
                      </a:r>
                    </a:p>
                  </a:txBody>
                  <a:tcPr>
                    <a:lnR w="3175" cap="flat" cmpd="sng" algn="ctr">
                      <a:solidFill>
                        <a:schemeClr val="tx1"/>
                      </a:solidFill>
                      <a:prstDash val="solid"/>
                      <a:round/>
                      <a:headEnd type="none" w="med" len="med"/>
                      <a:tailEnd type="none" w="med" len="med"/>
                    </a:lnR>
                  </a:tcPr>
                </a:tc>
                <a:tc>
                  <a:txBody>
                    <a:bodyPr/>
                    <a:lstStyle/>
                    <a:p>
                      <a:r>
                        <a:rPr lang="tr-TR" dirty="0"/>
                        <a:t>Matematik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65968801"/>
                  </a:ext>
                </a:extLst>
              </a:tr>
              <a:tr h="370840">
                <a:tc>
                  <a:txBody>
                    <a:bodyPr/>
                    <a:lstStyle/>
                    <a:p>
                      <a:r>
                        <a:rPr lang="tr-TR" dirty="0"/>
                        <a:t>3</a:t>
                      </a:r>
                    </a:p>
                  </a:txBody>
                  <a:tcPr>
                    <a:lnR w="3175" cap="flat" cmpd="sng" algn="ctr">
                      <a:solidFill>
                        <a:schemeClr val="tx1"/>
                      </a:solidFill>
                      <a:prstDash val="solid"/>
                      <a:round/>
                      <a:headEnd type="none" w="med" len="med"/>
                      <a:tailEnd type="none" w="med" len="med"/>
                    </a:lnR>
                  </a:tcPr>
                </a:tc>
                <a:tc>
                  <a:txBody>
                    <a:bodyPr/>
                    <a:lstStyle/>
                    <a:p>
                      <a:r>
                        <a:rPr lang="tr-TR" dirty="0"/>
                        <a:t>Fen Bilimleri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388152646"/>
                  </a:ext>
                </a:extLst>
              </a:tr>
              <a:tr h="370840">
                <a:tc>
                  <a:txBody>
                    <a:bodyPr/>
                    <a:lstStyle/>
                    <a:p>
                      <a:r>
                        <a:rPr lang="tr-TR" dirty="0"/>
                        <a:t>4</a:t>
                      </a:r>
                    </a:p>
                  </a:txBody>
                  <a:tcPr>
                    <a:lnR w="3175" cap="flat" cmpd="sng" algn="ctr">
                      <a:solidFill>
                        <a:schemeClr val="tx1"/>
                      </a:solidFill>
                      <a:prstDash val="solid"/>
                      <a:round/>
                      <a:headEnd type="none" w="med" len="med"/>
                      <a:tailEnd type="none" w="med" len="med"/>
                    </a:lnR>
                  </a:tcPr>
                </a:tc>
                <a:tc>
                  <a:txBody>
                    <a:bodyPr/>
                    <a:lstStyle/>
                    <a:p>
                      <a:r>
                        <a:rPr lang="tr-TR" dirty="0"/>
                        <a:t>Sosyal Bilgiler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29934766"/>
                  </a:ext>
                </a:extLst>
              </a:tr>
            </a:tbl>
          </a:graphicData>
        </a:graphic>
      </p:graphicFrame>
      <p:graphicFrame>
        <p:nvGraphicFramePr>
          <p:cNvPr id="4" name="Tablo 2">
            <a:extLst>
              <a:ext uri="{FF2B5EF4-FFF2-40B4-BE49-F238E27FC236}">
                <a16:creationId xmlns="" xmlns:a16="http://schemas.microsoft.com/office/drawing/2014/main" id="{8B8A64D0-BC85-4D5E-91D6-9F1B3D18A646}"/>
              </a:ext>
            </a:extLst>
          </p:cNvPr>
          <p:cNvGraphicFramePr>
            <a:graphicFrameLocks noGrp="1"/>
          </p:cNvGraphicFramePr>
          <p:nvPr>
            <p:extLst>
              <p:ext uri="{D42A27DB-BD31-4B8C-83A1-F6EECF244321}">
                <p14:modId xmlns:p14="http://schemas.microsoft.com/office/powerpoint/2010/main" val="3689656535"/>
              </p:ext>
            </p:extLst>
          </p:nvPr>
        </p:nvGraphicFramePr>
        <p:xfrm>
          <a:off x="1097280" y="3515361"/>
          <a:ext cx="10170160" cy="2621280"/>
        </p:xfrm>
        <a:graphic>
          <a:graphicData uri="http://schemas.openxmlformats.org/drawingml/2006/table">
            <a:tbl>
              <a:tblPr firstRow="1" bandRow="1">
                <a:tableStyleId>{1FECB4D8-DB02-4DC6-A0A2-4F2EBAE1DC90}</a:tableStyleId>
              </a:tblPr>
              <a:tblGrid>
                <a:gridCol w="985520">
                  <a:extLst>
                    <a:ext uri="{9D8B030D-6E8A-4147-A177-3AD203B41FA5}">
                      <a16:colId xmlns="" xmlns:a16="http://schemas.microsoft.com/office/drawing/2014/main" val="1032369776"/>
                    </a:ext>
                  </a:extLst>
                </a:gridCol>
                <a:gridCol w="5699760">
                  <a:extLst>
                    <a:ext uri="{9D8B030D-6E8A-4147-A177-3AD203B41FA5}">
                      <a16:colId xmlns="" xmlns:a16="http://schemas.microsoft.com/office/drawing/2014/main" val="1478406937"/>
                    </a:ext>
                  </a:extLst>
                </a:gridCol>
                <a:gridCol w="1889760">
                  <a:extLst>
                    <a:ext uri="{9D8B030D-6E8A-4147-A177-3AD203B41FA5}">
                      <a16:colId xmlns="" xmlns:a16="http://schemas.microsoft.com/office/drawing/2014/main" val="4040259670"/>
                    </a:ext>
                  </a:extLst>
                </a:gridCol>
                <a:gridCol w="1595120">
                  <a:extLst>
                    <a:ext uri="{9D8B030D-6E8A-4147-A177-3AD203B41FA5}">
                      <a16:colId xmlns="" xmlns:a16="http://schemas.microsoft.com/office/drawing/2014/main" val="4107811962"/>
                    </a:ext>
                  </a:extLst>
                </a:gridCol>
              </a:tblGrid>
              <a:tr h="499207">
                <a:tc gridSpan="4">
                  <a:txBody>
                    <a:bodyPr/>
                    <a:lstStyle/>
                    <a:p>
                      <a:pPr algn="ctr"/>
                      <a:r>
                        <a:rPr lang="tr-TR" sz="2800" dirty="0"/>
                        <a:t>8. Sınıflar</a:t>
                      </a:r>
                    </a:p>
                  </a:txBody>
                  <a:tcPr/>
                </a:tc>
                <a:tc hMerge="1">
                  <a:txBody>
                    <a:bodyPr/>
                    <a:lstStyle/>
                    <a:p>
                      <a:endParaRPr lang="tr-TR" dirty="0"/>
                    </a:p>
                  </a:txBody>
                  <a:tcPr/>
                </a:tc>
                <a:tc hMerge="1">
                  <a:txBody>
                    <a:bodyPr/>
                    <a:lstStyle/>
                    <a:p>
                      <a:endParaRPr lang="tr-TR" dirty="0"/>
                    </a:p>
                  </a:txBody>
                  <a:tcPr/>
                </a:tc>
                <a:tc hMerge="1">
                  <a:txBody>
                    <a:bodyPr/>
                    <a:lstStyle/>
                    <a:p>
                      <a:pPr algn="ctr"/>
                      <a:endParaRPr lang="tr-TR" sz="2800" dirty="0"/>
                    </a:p>
                  </a:txBody>
                  <a:tcPr/>
                </a:tc>
                <a:extLst>
                  <a:ext uri="{0D108BD9-81ED-4DB2-BD59-A6C34878D82A}">
                    <a16:rowId xmlns="" xmlns:a16="http://schemas.microsoft.com/office/drawing/2014/main" val="863061993"/>
                  </a:ext>
                </a:extLst>
              </a:tr>
              <a:tr h="352382">
                <a:tc>
                  <a:txBody>
                    <a:bodyPr/>
                    <a:lstStyle/>
                    <a:p>
                      <a:r>
                        <a:rPr lang="tr-TR" dirty="0"/>
                        <a:t>Sıra No</a:t>
                      </a:r>
                    </a:p>
                  </a:txBody>
                  <a:tcPr>
                    <a:lnR w="3175" cap="flat" cmpd="sng" algn="ctr">
                      <a:solidFill>
                        <a:schemeClr val="tx1"/>
                      </a:solidFill>
                      <a:prstDash val="solid"/>
                      <a:round/>
                      <a:headEnd type="none" w="med" len="med"/>
                      <a:tailEnd type="none" w="med" len="med"/>
                    </a:lnR>
                  </a:tcPr>
                </a:tc>
                <a:tc>
                  <a:txBody>
                    <a:bodyPr/>
                    <a:lstStyle/>
                    <a:p>
                      <a:r>
                        <a:rPr lang="tr-TR" dirty="0"/>
                        <a:t>Ders Adı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Soru Sayısı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Kat Sayı</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69336366"/>
                  </a:ext>
                </a:extLst>
              </a:tr>
              <a:tr h="352382">
                <a:tc>
                  <a:txBody>
                    <a:bodyPr/>
                    <a:lstStyle/>
                    <a:p>
                      <a:r>
                        <a:rPr lang="tr-TR" dirty="0"/>
                        <a:t>1</a:t>
                      </a:r>
                    </a:p>
                  </a:txBody>
                  <a:tcPr>
                    <a:lnR w="3175" cap="flat" cmpd="sng" algn="ctr">
                      <a:solidFill>
                        <a:schemeClr val="tx1"/>
                      </a:solidFill>
                      <a:prstDash val="solid"/>
                      <a:round/>
                      <a:headEnd type="none" w="med" len="med"/>
                      <a:tailEnd type="none" w="med" len="med"/>
                    </a:lnR>
                  </a:tcPr>
                </a:tc>
                <a:tc>
                  <a:txBody>
                    <a:bodyPr/>
                    <a:lstStyle/>
                    <a:p>
                      <a:r>
                        <a:rPr lang="tr-TR" dirty="0"/>
                        <a:t>Türkçe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48579457"/>
                  </a:ext>
                </a:extLst>
              </a:tr>
              <a:tr h="352382">
                <a:tc>
                  <a:txBody>
                    <a:bodyPr/>
                    <a:lstStyle/>
                    <a:p>
                      <a:r>
                        <a:rPr lang="tr-TR" dirty="0"/>
                        <a:t>2</a:t>
                      </a:r>
                    </a:p>
                  </a:txBody>
                  <a:tcPr>
                    <a:lnR w="3175" cap="flat" cmpd="sng" algn="ctr">
                      <a:solidFill>
                        <a:schemeClr val="tx1"/>
                      </a:solidFill>
                      <a:prstDash val="solid"/>
                      <a:round/>
                      <a:headEnd type="none" w="med" len="med"/>
                      <a:tailEnd type="none" w="med" len="med"/>
                    </a:lnR>
                  </a:tcPr>
                </a:tc>
                <a:tc>
                  <a:txBody>
                    <a:bodyPr/>
                    <a:lstStyle/>
                    <a:p>
                      <a:r>
                        <a:rPr lang="tr-TR" dirty="0"/>
                        <a:t>Matematik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65968801"/>
                  </a:ext>
                </a:extLst>
              </a:tr>
              <a:tr h="352382">
                <a:tc>
                  <a:txBody>
                    <a:bodyPr/>
                    <a:lstStyle/>
                    <a:p>
                      <a:r>
                        <a:rPr lang="tr-TR" dirty="0"/>
                        <a:t>3</a:t>
                      </a:r>
                    </a:p>
                  </a:txBody>
                  <a:tcPr>
                    <a:lnR w="3175" cap="flat" cmpd="sng" algn="ctr">
                      <a:solidFill>
                        <a:schemeClr val="tx1"/>
                      </a:solidFill>
                      <a:prstDash val="solid"/>
                      <a:round/>
                      <a:headEnd type="none" w="med" len="med"/>
                      <a:tailEnd type="none" w="med" len="med"/>
                    </a:lnR>
                  </a:tcPr>
                </a:tc>
                <a:tc>
                  <a:txBody>
                    <a:bodyPr/>
                    <a:lstStyle/>
                    <a:p>
                      <a:r>
                        <a:rPr lang="tr-TR" dirty="0"/>
                        <a:t>Fen Bilimleri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388152646"/>
                  </a:ext>
                </a:extLst>
              </a:tr>
              <a:tr h="616668">
                <a:tc>
                  <a:txBody>
                    <a:bodyPr/>
                    <a:lstStyle/>
                    <a:p>
                      <a:r>
                        <a:rPr lang="tr-TR" dirty="0"/>
                        <a:t>4</a:t>
                      </a:r>
                    </a:p>
                  </a:txBody>
                  <a:tcPr>
                    <a:lnR w="3175" cap="flat" cmpd="sng" algn="ctr">
                      <a:solidFill>
                        <a:schemeClr val="tx1"/>
                      </a:solidFill>
                      <a:prstDash val="solid"/>
                      <a:round/>
                      <a:headEnd type="none" w="med" len="med"/>
                      <a:tailEnd type="none" w="med" len="med"/>
                    </a:lnR>
                  </a:tcPr>
                </a:tc>
                <a:tc>
                  <a:txBody>
                    <a:bodyPr/>
                    <a:lstStyle/>
                    <a:p>
                      <a:r>
                        <a:rPr lang="tr-TR" dirty="0"/>
                        <a:t>T.C. İnkılap Tarihi ve Atatürkçülük ile Din Kültürü ve Ahlak Bilgisi</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29934766"/>
                  </a:ext>
                </a:extLst>
              </a:tr>
            </a:tbl>
          </a:graphicData>
        </a:graphic>
      </p:graphicFrame>
      <p:sp>
        <p:nvSpPr>
          <p:cNvPr id="7" name="Metin kutusu 6">
            <a:extLst>
              <a:ext uri="{FF2B5EF4-FFF2-40B4-BE49-F238E27FC236}">
                <a16:creationId xmlns="" xmlns:a16="http://schemas.microsoft.com/office/drawing/2014/main" id="{F9915532-7BD1-4ABA-ABC5-778518BB0289}"/>
              </a:ext>
            </a:extLst>
          </p:cNvPr>
          <p:cNvSpPr txBox="1"/>
          <p:nvPr/>
        </p:nvSpPr>
        <p:spPr>
          <a:xfrm>
            <a:off x="0" y="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Soru Sayısı ve Ağırlık Katsayıları</a:t>
            </a:r>
          </a:p>
        </p:txBody>
      </p:sp>
    </p:spTree>
    <p:extLst>
      <p:ext uri="{BB962C8B-B14F-4D97-AF65-F5344CB8AC3E}">
        <p14:creationId xmlns:p14="http://schemas.microsoft.com/office/powerpoint/2010/main" val="372668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 xmlns:a16="http://schemas.microsoft.com/office/drawing/2014/main" id="{4F3A5480-5E59-49B5-9817-7F119C47AB46}"/>
              </a:ext>
            </a:extLst>
          </p:cNvPr>
          <p:cNvGraphicFramePr>
            <a:graphicFrameLocks noGrp="1"/>
          </p:cNvGraphicFramePr>
          <p:nvPr>
            <p:extLst>
              <p:ext uri="{D42A27DB-BD31-4B8C-83A1-F6EECF244321}">
                <p14:modId xmlns:p14="http://schemas.microsoft.com/office/powerpoint/2010/main" val="3941065964"/>
              </p:ext>
            </p:extLst>
          </p:nvPr>
        </p:nvGraphicFramePr>
        <p:xfrm>
          <a:off x="1349405" y="1129140"/>
          <a:ext cx="10039955" cy="2433320"/>
        </p:xfrm>
        <a:graphic>
          <a:graphicData uri="http://schemas.openxmlformats.org/drawingml/2006/table">
            <a:tbl>
              <a:tblPr firstRow="1" bandRow="1">
                <a:tableStyleId>{1FECB4D8-DB02-4DC6-A0A2-4F2EBAE1DC90}</a:tableStyleId>
              </a:tblPr>
              <a:tblGrid>
                <a:gridCol w="1119475">
                  <a:extLst>
                    <a:ext uri="{9D8B030D-6E8A-4147-A177-3AD203B41FA5}">
                      <a16:colId xmlns="" xmlns:a16="http://schemas.microsoft.com/office/drawing/2014/main" val="1032369776"/>
                    </a:ext>
                  </a:extLst>
                </a:gridCol>
                <a:gridCol w="4775200">
                  <a:extLst>
                    <a:ext uri="{9D8B030D-6E8A-4147-A177-3AD203B41FA5}">
                      <a16:colId xmlns="" xmlns:a16="http://schemas.microsoft.com/office/drawing/2014/main" val="1478406937"/>
                    </a:ext>
                  </a:extLst>
                </a:gridCol>
                <a:gridCol w="2184400">
                  <a:extLst>
                    <a:ext uri="{9D8B030D-6E8A-4147-A177-3AD203B41FA5}">
                      <a16:colId xmlns="" xmlns:a16="http://schemas.microsoft.com/office/drawing/2014/main" val="4040259670"/>
                    </a:ext>
                  </a:extLst>
                </a:gridCol>
                <a:gridCol w="1960880">
                  <a:extLst>
                    <a:ext uri="{9D8B030D-6E8A-4147-A177-3AD203B41FA5}">
                      <a16:colId xmlns="" xmlns:a16="http://schemas.microsoft.com/office/drawing/2014/main" val="578613587"/>
                    </a:ext>
                  </a:extLst>
                </a:gridCol>
              </a:tblGrid>
              <a:tr h="370840">
                <a:tc gridSpan="4">
                  <a:txBody>
                    <a:bodyPr/>
                    <a:lstStyle/>
                    <a:p>
                      <a:pPr algn="ctr"/>
                      <a:r>
                        <a:rPr lang="tr-TR" sz="3200" dirty="0"/>
                        <a:t>Hazırlık Sınıfı </a:t>
                      </a:r>
                      <a:r>
                        <a:rPr lang="tr-TR" sz="2400" dirty="0"/>
                        <a:t>(8. sınıf müfredat programından hazırlanacaktır.) </a:t>
                      </a:r>
                      <a:endParaRPr lang="tr-TR" sz="2800" dirty="0"/>
                    </a:p>
                  </a:txBody>
                  <a:tcPr/>
                </a:tc>
                <a:tc hMerge="1">
                  <a:txBody>
                    <a:bodyPr/>
                    <a:lstStyle/>
                    <a:p>
                      <a:endParaRPr lang="tr-TR" dirty="0"/>
                    </a:p>
                  </a:txBody>
                  <a:tcPr/>
                </a:tc>
                <a:tc hMerge="1">
                  <a:txBody>
                    <a:bodyPr/>
                    <a:lstStyle/>
                    <a:p>
                      <a:endParaRPr lang="tr-TR" dirty="0"/>
                    </a:p>
                  </a:txBody>
                  <a:tcPr/>
                </a:tc>
                <a:tc hMerge="1">
                  <a:txBody>
                    <a:bodyPr/>
                    <a:lstStyle/>
                    <a:p>
                      <a:pPr algn="ctr"/>
                      <a:endParaRPr lang="tr-TR" sz="2800" dirty="0"/>
                    </a:p>
                  </a:txBody>
                  <a:tcPr/>
                </a:tc>
                <a:extLst>
                  <a:ext uri="{0D108BD9-81ED-4DB2-BD59-A6C34878D82A}">
                    <a16:rowId xmlns="" xmlns:a16="http://schemas.microsoft.com/office/drawing/2014/main" val="863061993"/>
                  </a:ext>
                </a:extLst>
              </a:tr>
              <a:tr h="370840">
                <a:tc>
                  <a:txBody>
                    <a:bodyPr/>
                    <a:lstStyle/>
                    <a:p>
                      <a:r>
                        <a:rPr lang="tr-TR" dirty="0"/>
                        <a:t>Sıra No</a:t>
                      </a:r>
                    </a:p>
                  </a:txBody>
                  <a:tcPr>
                    <a:lnR w="3175" cap="flat" cmpd="sng" algn="ctr">
                      <a:solidFill>
                        <a:schemeClr val="tx1"/>
                      </a:solidFill>
                      <a:prstDash val="solid"/>
                      <a:round/>
                      <a:headEnd type="none" w="med" len="med"/>
                      <a:tailEnd type="none" w="med" len="med"/>
                    </a:lnR>
                  </a:tcPr>
                </a:tc>
                <a:tc>
                  <a:txBody>
                    <a:bodyPr/>
                    <a:lstStyle/>
                    <a:p>
                      <a:r>
                        <a:rPr lang="tr-TR" dirty="0"/>
                        <a:t>Ders Adı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Soru Sayısı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Kat Sayı</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69336366"/>
                  </a:ext>
                </a:extLst>
              </a:tr>
              <a:tr h="370840">
                <a:tc>
                  <a:txBody>
                    <a:bodyPr/>
                    <a:lstStyle/>
                    <a:p>
                      <a:pPr algn="ctr"/>
                      <a:r>
                        <a:rPr lang="tr-TR" dirty="0"/>
                        <a:t>1</a:t>
                      </a:r>
                    </a:p>
                  </a:txBody>
                  <a:tcPr>
                    <a:lnR w="3175" cap="flat" cmpd="sng" algn="ctr">
                      <a:solidFill>
                        <a:schemeClr val="tx1"/>
                      </a:solidFill>
                      <a:prstDash val="solid"/>
                      <a:round/>
                      <a:headEnd type="none" w="med" len="med"/>
                      <a:tailEnd type="none" w="med" len="med"/>
                    </a:lnR>
                  </a:tcPr>
                </a:tc>
                <a:tc>
                  <a:txBody>
                    <a:bodyPr/>
                    <a:lstStyle/>
                    <a:p>
                      <a:r>
                        <a:rPr lang="tr-TR" dirty="0"/>
                        <a:t>Türkçe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48579457"/>
                  </a:ext>
                </a:extLst>
              </a:tr>
              <a:tr h="370840">
                <a:tc>
                  <a:txBody>
                    <a:bodyPr/>
                    <a:lstStyle/>
                    <a:p>
                      <a:pPr algn="ctr"/>
                      <a:r>
                        <a:rPr lang="tr-TR" dirty="0"/>
                        <a:t>2</a:t>
                      </a:r>
                    </a:p>
                  </a:txBody>
                  <a:tcPr>
                    <a:lnR w="3175" cap="flat" cmpd="sng" algn="ctr">
                      <a:solidFill>
                        <a:schemeClr val="tx1"/>
                      </a:solidFill>
                      <a:prstDash val="solid"/>
                      <a:round/>
                      <a:headEnd type="none" w="med" len="med"/>
                      <a:tailEnd type="none" w="med" len="med"/>
                    </a:lnR>
                  </a:tcPr>
                </a:tc>
                <a:tc>
                  <a:txBody>
                    <a:bodyPr/>
                    <a:lstStyle/>
                    <a:p>
                      <a:r>
                        <a:rPr lang="tr-TR" dirty="0"/>
                        <a:t>Matematik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65968801"/>
                  </a:ext>
                </a:extLst>
              </a:tr>
              <a:tr h="370840">
                <a:tc>
                  <a:txBody>
                    <a:bodyPr/>
                    <a:lstStyle/>
                    <a:p>
                      <a:pPr algn="ctr"/>
                      <a:r>
                        <a:rPr lang="tr-TR" dirty="0"/>
                        <a:t>3</a:t>
                      </a:r>
                    </a:p>
                  </a:txBody>
                  <a:tcPr>
                    <a:lnR w="3175" cap="flat" cmpd="sng" algn="ctr">
                      <a:solidFill>
                        <a:schemeClr val="tx1"/>
                      </a:solidFill>
                      <a:prstDash val="solid"/>
                      <a:round/>
                      <a:headEnd type="none" w="med" len="med"/>
                      <a:tailEnd type="none" w="med" len="med"/>
                    </a:lnR>
                  </a:tcPr>
                </a:tc>
                <a:tc>
                  <a:txBody>
                    <a:bodyPr/>
                    <a:lstStyle/>
                    <a:p>
                      <a:r>
                        <a:rPr lang="tr-TR" dirty="0"/>
                        <a:t>Fen Bilimleri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388152646"/>
                  </a:ext>
                </a:extLst>
              </a:tr>
              <a:tr h="370840">
                <a:tc>
                  <a:txBody>
                    <a:bodyPr/>
                    <a:lstStyle/>
                    <a:p>
                      <a:pPr algn="ctr"/>
                      <a:r>
                        <a:rPr lang="tr-TR" dirty="0"/>
                        <a:t>4</a:t>
                      </a:r>
                    </a:p>
                  </a:txBody>
                  <a:tcPr>
                    <a:lnR w="3175" cap="flat" cmpd="sng" algn="ctr">
                      <a:solidFill>
                        <a:schemeClr val="tx1"/>
                      </a:solidFill>
                      <a:prstDash val="solid"/>
                      <a:round/>
                      <a:headEnd type="none" w="med" len="med"/>
                      <a:tailEnd type="none" w="med" len="med"/>
                    </a:lnR>
                  </a:tcPr>
                </a:tc>
                <a:tc>
                  <a:txBody>
                    <a:bodyPr/>
                    <a:lstStyle/>
                    <a:p>
                      <a:r>
                        <a:rPr lang="tr-TR" dirty="0"/>
                        <a:t>Sosyal Bilgiler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29934766"/>
                  </a:ext>
                </a:extLst>
              </a:tr>
            </a:tbl>
          </a:graphicData>
        </a:graphic>
      </p:graphicFrame>
      <p:graphicFrame>
        <p:nvGraphicFramePr>
          <p:cNvPr id="4" name="Tablo 2">
            <a:extLst>
              <a:ext uri="{FF2B5EF4-FFF2-40B4-BE49-F238E27FC236}">
                <a16:creationId xmlns="" xmlns:a16="http://schemas.microsoft.com/office/drawing/2014/main" id="{8B8A64D0-BC85-4D5E-91D6-9F1B3D18A646}"/>
              </a:ext>
            </a:extLst>
          </p:cNvPr>
          <p:cNvGraphicFramePr>
            <a:graphicFrameLocks noGrp="1"/>
          </p:cNvGraphicFramePr>
          <p:nvPr>
            <p:extLst>
              <p:ext uri="{D42A27DB-BD31-4B8C-83A1-F6EECF244321}">
                <p14:modId xmlns:p14="http://schemas.microsoft.com/office/powerpoint/2010/main" val="2135340871"/>
              </p:ext>
            </p:extLst>
          </p:nvPr>
        </p:nvGraphicFramePr>
        <p:xfrm>
          <a:off x="1344275" y="3804648"/>
          <a:ext cx="10045085" cy="2621280"/>
        </p:xfrm>
        <a:graphic>
          <a:graphicData uri="http://schemas.openxmlformats.org/drawingml/2006/table">
            <a:tbl>
              <a:tblPr firstRow="1" bandRow="1">
                <a:tableStyleId>{1FECB4D8-DB02-4DC6-A0A2-4F2EBAE1DC90}</a:tableStyleId>
              </a:tblPr>
              <a:tblGrid>
                <a:gridCol w="992525">
                  <a:extLst>
                    <a:ext uri="{9D8B030D-6E8A-4147-A177-3AD203B41FA5}">
                      <a16:colId xmlns="" xmlns:a16="http://schemas.microsoft.com/office/drawing/2014/main" val="1032369776"/>
                    </a:ext>
                  </a:extLst>
                </a:gridCol>
                <a:gridCol w="4897120">
                  <a:extLst>
                    <a:ext uri="{9D8B030D-6E8A-4147-A177-3AD203B41FA5}">
                      <a16:colId xmlns="" xmlns:a16="http://schemas.microsoft.com/office/drawing/2014/main" val="1478406937"/>
                    </a:ext>
                  </a:extLst>
                </a:gridCol>
                <a:gridCol w="2143760">
                  <a:extLst>
                    <a:ext uri="{9D8B030D-6E8A-4147-A177-3AD203B41FA5}">
                      <a16:colId xmlns="" xmlns:a16="http://schemas.microsoft.com/office/drawing/2014/main" val="4040259670"/>
                    </a:ext>
                  </a:extLst>
                </a:gridCol>
                <a:gridCol w="2011680">
                  <a:extLst>
                    <a:ext uri="{9D8B030D-6E8A-4147-A177-3AD203B41FA5}">
                      <a16:colId xmlns="" xmlns:a16="http://schemas.microsoft.com/office/drawing/2014/main" val="4107811962"/>
                    </a:ext>
                  </a:extLst>
                </a:gridCol>
              </a:tblGrid>
              <a:tr h="361322">
                <a:tc gridSpan="4">
                  <a:txBody>
                    <a:bodyPr/>
                    <a:lstStyle/>
                    <a:p>
                      <a:pPr algn="ctr"/>
                      <a:r>
                        <a:rPr lang="tr-TR" sz="2800" dirty="0"/>
                        <a:t>9,10,11. Sınıflar</a:t>
                      </a:r>
                    </a:p>
                  </a:txBody>
                  <a:tcPr/>
                </a:tc>
                <a:tc hMerge="1">
                  <a:txBody>
                    <a:bodyPr/>
                    <a:lstStyle/>
                    <a:p>
                      <a:endParaRPr lang="tr-TR" dirty="0"/>
                    </a:p>
                  </a:txBody>
                  <a:tcPr/>
                </a:tc>
                <a:tc hMerge="1">
                  <a:txBody>
                    <a:bodyPr/>
                    <a:lstStyle/>
                    <a:p>
                      <a:endParaRPr lang="tr-TR" dirty="0"/>
                    </a:p>
                  </a:txBody>
                  <a:tcPr/>
                </a:tc>
                <a:tc hMerge="1">
                  <a:txBody>
                    <a:bodyPr/>
                    <a:lstStyle/>
                    <a:p>
                      <a:pPr algn="ctr"/>
                      <a:endParaRPr lang="tr-TR" sz="2800" dirty="0"/>
                    </a:p>
                  </a:txBody>
                  <a:tcPr/>
                </a:tc>
                <a:extLst>
                  <a:ext uri="{0D108BD9-81ED-4DB2-BD59-A6C34878D82A}">
                    <a16:rowId xmlns="" xmlns:a16="http://schemas.microsoft.com/office/drawing/2014/main" val="863061993"/>
                  </a:ext>
                </a:extLst>
              </a:tr>
              <a:tr h="361322">
                <a:tc>
                  <a:txBody>
                    <a:bodyPr/>
                    <a:lstStyle/>
                    <a:p>
                      <a:r>
                        <a:rPr lang="tr-TR" dirty="0"/>
                        <a:t>Sıra No</a:t>
                      </a:r>
                    </a:p>
                  </a:txBody>
                  <a:tcPr>
                    <a:lnR w="3175" cap="flat" cmpd="sng" algn="ctr">
                      <a:solidFill>
                        <a:schemeClr val="tx1"/>
                      </a:solidFill>
                      <a:prstDash val="solid"/>
                      <a:round/>
                      <a:headEnd type="none" w="med" len="med"/>
                      <a:tailEnd type="none" w="med" len="med"/>
                    </a:lnR>
                  </a:tcPr>
                </a:tc>
                <a:tc>
                  <a:txBody>
                    <a:bodyPr/>
                    <a:lstStyle/>
                    <a:p>
                      <a:r>
                        <a:rPr lang="tr-TR" dirty="0"/>
                        <a:t>Ders Adı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Soru Sayısı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Kat Sayı</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69336366"/>
                  </a:ext>
                </a:extLst>
              </a:tr>
              <a:tr h="361322">
                <a:tc>
                  <a:txBody>
                    <a:bodyPr/>
                    <a:lstStyle/>
                    <a:p>
                      <a:pPr algn="ctr"/>
                      <a:r>
                        <a:rPr lang="tr-TR" dirty="0"/>
                        <a:t>1</a:t>
                      </a:r>
                    </a:p>
                  </a:txBody>
                  <a:tcPr>
                    <a:lnR w="3175" cap="flat" cmpd="sng" algn="ctr">
                      <a:solidFill>
                        <a:schemeClr val="tx1"/>
                      </a:solidFill>
                      <a:prstDash val="solid"/>
                      <a:round/>
                      <a:headEnd type="none" w="med" len="med"/>
                      <a:tailEnd type="none" w="med" len="med"/>
                    </a:lnR>
                  </a:tcPr>
                </a:tc>
                <a:tc>
                  <a:txBody>
                    <a:bodyPr/>
                    <a:lstStyle/>
                    <a:p>
                      <a:r>
                        <a:rPr lang="tr-TR" dirty="0"/>
                        <a:t>Türk Dili ve Edebiyatı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48579457"/>
                  </a:ext>
                </a:extLst>
              </a:tr>
              <a:tr h="361322">
                <a:tc>
                  <a:txBody>
                    <a:bodyPr/>
                    <a:lstStyle/>
                    <a:p>
                      <a:pPr algn="ctr"/>
                      <a:r>
                        <a:rPr lang="tr-TR" dirty="0"/>
                        <a:t>2</a:t>
                      </a:r>
                    </a:p>
                  </a:txBody>
                  <a:tcPr>
                    <a:lnR w="3175" cap="flat" cmpd="sng" algn="ctr">
                      <a:solidFill>
                        <a:schemeClr val="tx1"/>
                      </a:solidFill>
                      <a:prstDash val="solid"/>
                      <a:round/>
                      <a:headEnd type="none" w="med" len="med"/>
                      <a:tailEnd type="none" w="med" len="med"/>
                    </a:lnR>
                  </a:tcPr>
                </a:tc>
                <a:tc>
                  <a:txBody>
                    <a:bodyPr/>
                    <a:lstStyle/>
                    <a:p>
                      <a:r>
                        <a:rPr lang="tr-TR" dirty="0"/>
                        <a:t>Matematik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65968801"/>
                  </a:ext>
                </a:extLst>
              </a:tr>
              <a:tr h="361322">
                <a:tc>
                  <a:txBody>
                    <a:bodyPr/>
                    <a:lstStyle/>
                    <a:p>
                      <a:pPr algn="ctr"/>
                      <a:r>
                        <a:rPr lang="tr-TR" dirty="0"/>
                        <a:t>3</a:t>
                      </a:r>
                    </a:p>
                  </a:txBody>
                  <a:tcPr>
                    <a:lnR w="3175" cap="flat" cmpd="sng" algn="ctr">
                      <a:solidFill>
                        <a:schemeClr val="tx1"/>
                      </a:solidFill>
                      <a:prstDash val="solid"/>
                      <a:round/>
                      <a:headEnd type="none" w="med" len="med"/>
                      <a:tailEnd type="none" w="med" len="med"/>
                    </a:lnR>
                  </a:tcPr>
                </a:tc>
                <a:tc>
                  <a:txBody>
                    <a:bodyPr/>
                    <a:lstStyle/>
                    <a:p>
                      <a:r>
                        <a:rPr lang="tr-TR" dirty="0"/>
                        <a:t>Fen Bilimleri (Fizik, Kimya ve Biyoloji)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388152646"/>
                  </a:ext>
                </a:extLst>
              </a:tr>
              <a:tr h="623651">
                <a:tc>
                  <a:txBody>
                    <a:bodyPr/>
                    <a:lstStyle/>
                    <a:p>
                      <a:pPr algn="ctr"/>
                      <a:r>
                        <a:rPr lang="tr-TR" dirty="0"/>
                        <a:t>4</a:t>
                      </a:r>
                    </a:p>
                  </a:txBody>
                  <a:tcPr>
                    <a:lnR w="3175" cap="flat" cmpd="sng" algn="ctr">
                      <a:solidFill>
                        <a:schemeClr val="tx1"/>
                      </a:solidFill>
                      <a:prstDash val="solid"/>
                      <a:round/>
                      <a:headEnd type="none" w="med" len="med"/>
                      <a:tailEnd type="none" w="med" len="med"/>
                    </a:lnR>
                  </a:tcPr>
                </a:tc>
                <a:tc>
                  <a:txBody>
                    <a:bodyPr/>
                    <a:lstStyle/>
                    <a:p>
                      <a:r>
                        <a:rPr lang="tr-TR" dirty="0"/>
                        <a:t>Sosyal Bilimler (Tarih, Coğrafya ile Din Kültürü ve Ahlak Bilgisi)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29934766"/>
                  </a:ext>
                </a:extLst>
              </a:tr>
            </a:tbl>
          </a:graphicData>
        </a:graphic>
      </p:graphicFrame>
      <p:sp>
        <p:nvSpPr>
          <p:cNvPr id="5" name="Metin kutusu 4">
            <a:extLst>
              <a:ext uri="{FF2B5EF4-FFF2-40B4-BE49-F238E27FC236}">
                <a16:creationId xmlns="" xmlns:a16="http://schemas.microsoft.com/office/drawing/2014/main" id="{DC6E7A0B-5115-4F8A-8808-AE2BDDBC618D}"/>
              </a:ext>
            </a:extLst>
          </p:cNvPr>
          <p:cNvSpPr txBox="1"/>
          <p:nvPr/>
        </p:nvSpPr>
        <p:spPr>
          <a:xfrm>
            <a:off x="0" y="117511"/>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Soru Sayısı ve Ağırlık Katsayıları</a:t>
            </a:r>
          </a:p>
        </p:txBody>
      </p:sp>
    </p:spTree>
    <p:extLst>
      <p:ext uri="{BB962C8B-B14F-4D97-AF65-F5344CB8AC3E}">
        <p14:creationId xmlns:p14="http://schemas.microsoft.com/office/powerpoint/2010/main" val="346733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 xmlns:a16="http://schemas.microsoft.com/office/drawing/2014/main" id="{3602991A-EA1D-4C0A-A1C0-41A68430A572}"/>
              </a:ext>
            </a:extLst>
          </p:cNvPr>
          <p:cNvSpPr txBox="1"/>
          <p:nvPr/>
        </p:nvSpPr>
        <p:spPr>
          <a:xfrm>
            <a:off x="71021" y="26633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Sınav Süresi ve Soru Sayısı</a:t>
            </a:r>
          </a:p>
        </p:txBody>
      </p:sp>
      <p:sp>
        <p:nvSpPr>
          <p:cNvPr id="11" name="Dikdörtgen 10">
            <a:extLst>
              <a:ext uri="{FF2B5EF4-FFF2-40B4-BE49-F238E27FC236}">
                <a16:creationId xmlns="" xmlns:a16="http://schemas.microsoft.com/office/drawing/2014/main" id="{FA83F41F-FA31-4F33-8010-1167B45EE67A}"/>
              </a:ext>
            </a:extLst>
          </p:cNvPr>
          <p:cNvSpPr/>
          <p:nvPr/>
        </p:nvSpPr>
        <p:spPr>
          <a:xfrm>
            <a:off x="71120" y="6452902"/>
            <a:ext cx="12120880" cy="4050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3052428358"/>
              </p:ext>
            </p:extLst>
          </p:nvPr>
        </p:nvGraphicFramePr>
        <p:xfrm>
          <a:off x="970951" y="2298299"/>
          <a:ext cx="9863825" cy="3334749"/>
        </p:xfrm>
        <a:graphic>
          <a:graphicData uri="http://schemas.openxmlformats.org/drawingml/2006/table">
            <a:tbl>
              <a:tblPr firstRow="1" bandRow="1">
                <a:tableStyleId>{5DA37D80-6434-44D0-A028-1B22A696006F}</a:tableStyleId>
              </a:tblPr>
              <a:tblGrid>
                <a:gridCol w="1972765"/>
                <a:gridCol w="1972765"/>
                <a:gridCol w="1972765"/>
                <a:gridCol w="1972765"/>
                <a:gridCol w="1972765"/>
              </a:tblGrid>
              <a:tr h="1373132">
                <a:tc rowSpan="2">
                  <a:txBody>
                    <a:bodyPr/>
                    <a:lstStyle/>
                    <a:p>
                      <a:r>
                        <a:rPr lang="tr-TR" dirty="0" smtClean="0"/>
                        <a:t>5, 6, 7, 8, Hazırlık Sınıfı, 9, 10 ve 11’inci Sınıflar</a:t>
                      </a:r>
                      <a:endParaRPr lang="tr-TR" dirty="0"/>
                    </a:p>
                  </a:txBody>
                  <a:tcPr anchor="ctr">
                    <a:solidFill>
                      <a:schemeClr val="accent2">
                        <a:lumMod val="60000"/>
                        <a:lumOff val="40000"/>
                      </a:schemeClr>
                    </a:solidFill>
                  </a:tcPr>
                </a:tc>
                <a:tc>
                  <a:txBody>
                    <a:bodyPr/>
                    <a:lstStyle/>
                    <a:p>
                      <a:pPr algn="ctr"/>
                      <a:r>
                        <a:rPr lang="tr-TR" dirty="0" smtClean="0"/>
                        <a:t>Soru Sayısı</a:t>
                      </a:r>
                      <a:endParaRPr lang="tr-TR" dirty="0"/>
                    </a:p>
                  </a:txBody>
                  <a:tcPr anchor="ctr"/>
                </a:tc>
                <a:tc>
                  <a:txBody>
                    <a:bodyPr/>
                    <a:lstStyle/>
                    <a:p>
                      <a:pPr algn="ctr"/>
                      <a:r>
                        <a:rPr lang="tr-TR" dirty="0" smtClean="0"/>
                        <a:t>Sınav Saati ve Süresi </a:t>
                      </a:r>
                      <a:endParaRPr lang="tr-TR" dirty="0"/>
                    </a:p>
                  </a:txBody>
                  <a:tcPr anchor="ctr"/>
                </a:tc>
                <a:tc>
                  <a:txBody>
                    <a:bodyPr/>
                    <a:lstStyle/>
                    <a:p>
                      <a:pPr algn="ctr"/>
                      <a:r>
                        <a:rPr lang="tr-TR" dirty="0" smtClean="0"/>
                        <a:t>Cevap Seçenek Sayısı</a:t>
                      </a:r>
                      <a:endParaRPr lang="tr-TR" dirty="0"/>
                    </a:p>
                  </a:txBody>
                  <a:tcPr anchor="ctr"/>
                </a:tc>
                <a:tc>
                  <a:txBody>
                    <a:bodyPr/>
                    <a:lstStyle/>
                    <a:p>
                      <a:pPr algn="ctr"/>
                      <a:r>
                        <a:rPr lang="tr-TR" dirty="0" smtClean="0"/>
                        <a:t>Kitapçık Türü</a:t>
                      </a:r>
                      <a:endParaRPr lang="tr-TR" dirty="0"/>
                    </a:p>
                  </a:txBody>
                  <a:tcPr anchor="ctr"/>
                </a:tc>
              </a:tr>
              <a:tr h="1961617">
                <a:tc vMerge="1">
                  <a:txBody>
                    <a:bodyPr/>
                    <a:lstStyle/>
                    <a:p>
                      <a:endParaRPr lang="tr-TR" dirty="0"/>
                    </a:p>
                  </a:txBody>
                  <a:tcPr/>
                </a:tc>
                <a:tc>
                  <a:txBody>
                    <a:bodyPr/>
                    <a:lstStyle/>
                    <a:p>
                      <a:pPr algn="ctr"/>
                      <a:r>
                        <a:rPr lang="tr-TR" dirty="0" smtClean="0"/>
                        <a:t>100</a:t>
                      </a:r>
                      <a:endParaRPr lang="tr-TR" dirty="0"/>
                    </a:p>
                  </a:txBody>
                  <a:tcPr anchor="ctr"/>
                </a:tc>
                <a:tc>
                  <a:txBody>
                    <a:bodyPr/>
                    <a:lstStyle/>
                    <a:p>
                      <a:pPr algn="ctr"/>
                      <a:r>
                        <a:rPr lang="tr-TR" dirty="0" smtClean="0"/>
                        <a:t>Saat: 10.00 Süre:120 Dakika</a:t>
                      </a:r>
                      <a:endParaRPr lang="tr-TR" dirty="0"/>
                    </a:p>
                  </a:txBody>
                  <a:tcPr anchor="ctr"/>
                </a:tc>
                <a:tc>
                  <a:txBody>
                    <a:bodyPr/>
                    <a:lstStyle/>
                    <a:p>
                      <a:pPr algn="ctr"/>
                      <a:r>
                        <a:rPr lang="tr-TR" dirty="0" smtClean="0"/>
                        <a:t>4 (Dört)</a:t>
                      </a:r>
                      <a:endParaRPr lang="tr-TR" dirty="0"/>
                    </a:p>
                  </a:txBody>
                  <a:tcPr anchor="ctr"/>
                </a:tc>
                <a:tc>
                  <a:txBody>
                    <a:bodyPr/>
                    <a:lstStyle/>
                    <a:p>
                      <a:pPr algn="ctr"/>
                      <a:r>
                        <a:rPr lang="tr-TR" dirty="0" smtClean="0"/>
                        <a:t>A-B</a:t>
                      </a:r>
                      <a:endParaRPr lang="tr-TR" dirty="0"/>
                    </a:p>
                  </a:txBody>
                  <a:tcPr anchor="ctr"/>
                </a:tc>
              </a:tr>
            </a:tbl>
          </a:graphicData>
        </a:graphic>
      </p:graphicFrame>
    </p:spTree>
    <p:extLst>
      <p:ext uri="{BB962C8B-B14F-4D97-AF65-F5344CB8AC3E}">
        <p14:creationId xmlns:p14="http://schemas.microsoft.com/office/powerpoint/2010/main" val="43976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3">
            <a:extLst>
              <a:ext uri="{FF2B5EF4-FFF2-40B4-BE49-F238E27FC236}">
                <a16:creationId xmlns="" xmlns:a16="http://schemas.microsoft.com/office/drawing/2014/main" id="{FC8BEA7C-66E5-4A4F-B630-27A248F54BA3}"/>
              </a:ext>
            </a:extLst>
          </p:cNvPr>
          <p:cNvGraphicFramePr>
            <a:graphicFrameLocks noGrp="1"/>
          </p:cNvGraphicFramePr>
          <p:nvPr>
            <p:extLst>
              <p:ext uri="{D42A27DB-BD31-4B8C-83A1-F6EECF244321}">
                <p14:modId xmlns:p14="http://schemas.microsoft.com/office/powerpoint/2010/main" val="3002979186"/>
              </p:ext>
            </p:extLst>
          </p:nvPr>
        </p:nvGraphicFramePr>
        <p:xfrm>
          <a:off x="920319" y="710214"/>
          <a:ext cx="10558509" cy="4960890"/>
        </p:xfrm>
        <a:graphic>
          <a:graphicData uri="http://schemas.openxmlformats.org/drawingml/2006/table">
            <a:tbl>
              <a:tblPr firstRow="1" bandRow="1">
                <a:tableStyleId>{93296810-A885-4BE3-A3E7-6D5BEEA58F35}</a:tableStyleId>
              </a:tblPr>
              <a:tblGrid>
                <a:gridCol w="2089969">
                  <a:extLst>
                    <a:ext uri="{9D8B030D-6E8A-4147-A177-3AD203B41FA5}">
                      <a16:colId xmlns="" xmlns:a16="http://schemas.microsoft.com/office/drawing/2014/main" val="2025812213"/>
                    </a:ext>
                  </a:extLst>
                </a:gridCol>
                <a:gridCol w="2117135">
                  <a:extLst>
                    <a:ext uri="{9D8B030D-6E8A-4147-A177-3AD203B41FA5}">
                      <a16:colId xmlns="" xmlns:a16="http://schemas.microsoft.com/office/drawing/2014/main" val="3514664135"/>
                    </a:ext>
                  </a:extLst>
                </a:gridCol>
                <a:gridCol w="2117135">
                  <a:extLst>
                    <a:ext uri="{9D8B030D-6E8A-4147-A177-3AD203B41FA5}">
                      <a16:colId xmlns="" xmlns:a16="http://schemas.microsoft.com/office/drawing/2014/main" val="4214472235"/>
                    </a:ext>
                  </a:extLst>
                </a:gridCol>
                <a:gridCol w="2117135">
                  <a:extLst>
                    <a:ext uri="{9D8B030D-6E8A-4147-A177-3AD203B41FA5}">
                      <a16:colId xmlns="" xmlns:a16="http://schemas.microsoft.com/office/drawing/2014/main" val="3260956879"/>
                    </a:ext>
                  </a:extLst>
                </a:gridCol>
                <a:gridCol w="2117135">
                  <a:extLst>
                    <a:ext uri="{9D8B030D-6E8A-4147-A177-3AD203B41FA5}">
                      <a16:colId xmlns="" xmlns:a16="http://schemas.microsoft.com/office/drawing/2014/main" val="1750464172"/>
                    </a:ext>
                  </a:extLst>
                </a:gridCol>
              </a:tblGrid>
              <a:tr h="1620628">
                <a:tc gridSpan="5">
                  <a:txBody>
                    <a:bodyPr/>
                    <a:lstStyle/>
                    <a:p>
                      <a:pPr algn="ctr"/>
                      <a:r>
                        <a:rPr lang="tr-TR" sz="4000" dirty="0"/>
                        <a:t>    Sınav Uygulama Takvimi</a:t>
                      </a: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4120865218"/>
                  </a:ext>
                </a:extLst>
              </a:tr>
              <a:tr h="1620628">
                <a:tc>
                  <a:txBody>
                    <a:bodyPr/>
                    <a:lstStyle/>
                    <a:p>
                      <a:pPr algn="ctr"/>
                      <a:r>
                        <a:rPr lang="tr-TR" b="1" dirty="0"/>
                        <a:t>SINIF</a:t>
                      </a:r>
                    </a:p>
                  </a:txBody>
                  <a:tcPr anchor="ctr"/>
                </a:tc>
                <a:tc>
                  <a:txBody>
                    <a:bodyPr/>
                    <a:lstStyle/>
                    <a:p>
                      <a:pPr algn="ctr"/>
                      <a:r>
                        <a:rPr lang="tr-TR" b="1" dirty="0"/>
                        <a:t>SINAV BAŞVURU TARİHİ </a:t>
                      </a:r>
                    </a:p>
                  </a:txBody>
                  <a:tcPr anchor="ctr"/>
                </a:tc>
                <a:tc>
                  <a:txBody>
                    <a:bodyPr/>
                    <a:lstStyle/>
                    <a:p>
                      <a:pPr algn="ctr"/>
                      <a:r>
                        <a:rPr lang="tr-TR" b="1" dirty="0"/>
                        <a:t>SINAV GİRİŞ YERİ İLANI </a:t>
                      </a:r>
                    </a:p>
                  </a:txBody>
                  <a:tcPr anchor="ctr"/>
                </a:tc>
                <a:tc>
                  <a:txBody>
                    <a:bodyPr/>
                    <a:lstStyle/>
                    <a:p>
                      <a:pPr algn="ctr"/>
                      <a:r>
                        <a:rPr lang="tr-TR" b="1" dirty="0"/>
                        <a:t>SINAV TARİHİ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dirty="0"/>
                        <a:t>SINAV SONUÇLARININ İLANI</a:t>
                      </a:r>
                    </a:p>
                    <a:p>
                      <a:pPr algn="ctr"/>
                      <a:endParaRPr lang="tr-TR" b="1" dirty="0"/>
                    </a:p>
                  </a:txBody>
                  <a:tcPr anchor="ctr"/>
                </a:tc>
                <a:extLst>
                  <a:ext uri="{0D108BD9-81ED-4DB2-BD59-A6C34878D82A}">
                    <a16:rowId xmlns="" xmlns:a16="http://schemas.microsoft.com/office/drawing/2014/main" val="4202734313"/>
                  </a:ext>
                </a:extLst>
              </a:tr>
              <a:tr h="1719634">
                <a:tc>
                  <a:txBody>
                    <a:bodyPr/>
                    <a:lstStyle/>
                    <a:p>
                      <a:pPr algn="ctr"/>
                      <a:r>
                        <a:rPr lang="tr-TR" dirty="0"/>
                        <a:t>5, 6, 7, 8, Hazırlık Sınıfı, 9, 10 ve 11’inci Sınıflar</a:t>
                      </a:r>
                    </a:p>
                  </a:txBody>
                  <a:tcPr anchor="ctr"/>
                </a:tc>
                <a:tc>
                  <a:txBody>
                    <a:bodyPr/>
                    <a:lstStyle/>
                    <a:p>
                      <a:pPr algn="ctr"/>
                      <a:r>
                        <a:rPr lang="tr-TR" sz="1800" b="1" i="0" u="none" strike="noStrike" kern="1200" cap="all" dirty="0" smtClean="0">
                          <a:solidFill>
                            <a:schemeClr val="dk1"/>
                          </a:solidFill>
                          <a:effectLst/>
                          <a:latin typeface="+mn-lt"/>
                          <a:ea typeface="+mn-ea"/>
                          <a:cs typeface="+mn-cs"/>
                        </a:rPr>
                        <a:t>29 mayıs </a:t>
                      </a:r>
                      <a:endParaRPr lang="tr-TR" sz="1800" kern="1200" cap="all" dirty="0" smtClean="0">
                        <a:solidFill>
                          <a:schemeClr val="dk1"/>
                        </a:solidFill>
                        <a:effectLst/>
                        <a:latin typeface="+mn-lt"/>
                        <a:ea typeface="+mn-ea"/>
                        <a:cs typeface="+mn-cs"/>
                      </a:endParaRPr>
                    </a:p>
                    <a:p>
                      <a:pPr algn="ctr"/>
                      <a:r>
                        <a:rPr lang="tr-TR" sz="1800" b="1" i="0" u="none" strike="noStrike" kern="1200" cap="all" dirty="0" smtClean="0">
                          <a:solidFill>
                            <a:schemeClr val="dk1"/>
                          </a:solidFill>
                          <a:effectLst/>
                          <a:latin typeface="+mn-lt"/>
                          <a:ea typeface="+mn-ea"/>
                          <a:cs typeface="+mn-cs"/>
                        </a:rPr>
                        <a:t>16 haziran</a:t>
                      </a:r>
                      <a:endParaRPr lang="tr-TR" sz="1800" kern="1200" cap="all" dirty="0">
                        <a:solidFill>
                          <a:schemeClr val="dk1"/>
                        </a:solidFill>
                        <a:effectLst/>
                        <a:latin typeface="+mn-lt"/>
                        <a:ea typeface="+mn-ea"/>
                        <a:cs typeface="+mn-cs"/>
                      </a:endParaRPr>
                    </a:p>
                  </a:txBody>
                  <a:tcPr anchor="ctr"/>
                </a:tc>
                <a:tc>
                  <a:txBody>
                    <a:bodyPr/>
                    <a:lstStyle/>
                    <a:p>
                      <a:pPr algn="ctr"/>
                      <a:r>
                        <a:rPr lang="tr-TR" dirty="0"/>
                        <a:t>Sınav Tarihinden En Az 7 Gün Önce www.meb.gov.tr İnternet Adresinden İlan Edilecektir. </a:t>
                      </a:r>
                    </a:p>
                  </a:txBody>
                  <a:tcPr anchor="ctr"/>
                </a:tc>
                <a:tc>
                  <a:txBody>
                    <a:bodyPr/>
                    <a:lstStyle/>
                    <a:p>
                      <a:pPr algn="ctr"/>
                      <a:r>
                        <a:rPr lang="tr-TR" b="1" dirty="0" smtClean="0"/>
                        <a:t>3</a:t>
                      </a:r>
                      <a:r>
                        <a:rPr lang="fi-FI" b="1" dirty="0" smtClean="0"/>
                        <a:t> Eylül 202</a:t>
                      </a:r>
                      <a:r>
                        <a:rPr lang="tr-TR" b="1" dirty="0" smtClean="0"/>
                        <a:t>3</a:t>
                      </a:r>
                    </a:p>
                    <a:p>
                      <a:pPr algn="ctr"/>
                      <a:r>
                        <a:rPr lang="fi-FI" b="1" dirty="0" smtClean="0"/>
                        <a:t>Saat: 10.00 </a:t>
                      </a:r>
                      <a:endParaRPr lang="tr-TR" b="1" dirty="0"/>
                    </a:p>
                  </a:txBody>
                  <a:tcPr anchor="ctr"/>
                </a:tc>
                <a:tc>
                  <a:txBody>
                    <a:bodyPr/>
                    <a:lstStyle/>
                    <a:p>
                      <a:pPr algn="ctr"/>
                      <a:r>
                        <a:rPr lang="tr-TR" b="1" dirty="0" smtClean="0"/>
                        <a:t>22 Eylül 2023 </a:t>
                      </a:r>
                      <a:endParaRPr lang="tr-TR" b="1" dirty="0"/>
                    </a:p>
                  </a:txBody>
                  <a:tcPr anchor="ctr"/>
                </a:tc>
                <a:extLst>
                  <a:ext uri="{0D108BD9-81ED-4DB2-BD59-A6C34878D82A}">
                    <a16:rowId xmlns="" xmlns:a16="http://schemas.microsoft.com/office/drawing/2014/main" val="1410319321"/>
                  </a:ext>
                </a:extLst>
              </a:tr>
            </a:tbl>
          </a:graphicData>
        </a:graphic>
      </p:graphicFrame>
      <p:pic>
        <p:nvPicPr>
          <p:cNvPr id="6" name="Resim 5">
            <a:extLst>
              <a:ext uri="{FF2B5EF4-FFF2-40B4-BE49-F238E27FC236}">
                <a16:creationId xmlns="" xmlns:a16="http://schemas.microsoft.com/office/drawing/2014/main" id="{C3FE03A1-3571-4FD6-A6AC-7B52F19745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421" y="776583"/>
            <a:ext cx="2178345" cy="1575999"/>
          </a:xfrm>
          <a:prstGeom prst="rect">
            <a:avLst/>
          </a:prstGeom>
        </p:spPr>
      </p:pic>
      <p:sp>
        <p:nvSpPr>
          <p:cNvPr id="8" name="Dikdörtgen: Üst Köşeleri Yuvarlatılmış 7">
            <a:extLst>
              <a:ext uri="{FF2B5EF4-FFF2-40B4-BE49-F238E27FC236}">
                <a16:creationId xmlns="" xmlns:a16="http://schemas.microsoft.com/office/drawing/2014/main" id="{EBD9EEFD-5255-4509-8FF4-91D39B6DD4C6}"/>
              </a:ext>
            </a:extLst>
          </p:cNvPr>
          <p:cNvSpPr/>
          <p:nvPr/>
        </p:nvSpPr>
        <p:spPr>
          <a:xfrm>
            <a:off x="0" y="6328013"/>
            <a:ext cx="12192000" cy="709702"/>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44382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Şerit: Aşağı Bükülmüş 5">
            <a:extLst>
              <a:ext uri="{FF2B5EF4-FFF2-40B4-BE49-F238E27FC236}">
                <a16:creationId xmlns="" xmlns:a16="http://schemas.microsoft.com/office/drawing/2014/main" id="{87CE30F8-8478-42A1-8A59-1B9054A122A9}"/>
              </a:ext>
            </a:extLst>
          </p:cNvPr>
          <p:cNvSpPr/>
          <p:nvPr/>
        </p:nvSpPr>
        <p:spPr>
          <a:xfrm>
            <a:off x="132056" y="407550"/>
            <a:ext cx="11204727" cy="1100831"/>
          </a:xfrm>
          <a:prstGeom prst="ribb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dirty="0"/>
          </a:p>
        </p:txBody>
      </p:sp>
      <p:sp>
        <p:nvSpPr>
          <p:cNvPr id="4" name="Metin kutusu 3">
            <a:extLst>
              <a:ext uri="{FF2B5EF4-FFF2-40B4-BE49-F238E27FC236}">
                <a16:creationId xmlns="" xmlns:a16="http://schemas.microsoft.com/office/drawing/2014/main" id="{AE43B2C3-3EF2-4B00-AF7A-747CB813DA1D}"/>
              </a:ext>
            </a:extLst>
          </p:cNvPr>
          <p:cNvSpPr txBox="1"/>
          <p:nvPr/>
        </p:nvSpPr>
        <p:spPr>
          <a:xfrm>
            <a:off x="3178205" y="597909"/>
            <a:ext cx="8469297" cy="1107996"/>
          </a:xfrm>
          <a:prstGeom prst="rect">
            <a:avLst/>
          </a:prstGeom>
          <a:noFill/>
        </p:spPr>
        <p:txBody>
          <a:bodyPr wrap="square" rtlCol="0">
            <a:spAutoFit/>
          </a:bodyPr>
          <a:lstStyle/>
          <a:p>
            <a:r>
              <a:rPr lang="tr-TR" sz="4800" b="1" dirty="0">
                <a:solidFill>
                  <a:schemeClr val="bg1"/>
                </a:solidFill>
              </a:rPr>
              <a:t>Başvuru Şartları</a:t>
            </a:r>
          </a:p>
          <a:p>
            <a:endParaRPr lang="tr-TR" sz="1600" dirty="0"/>
          </a:p>
        </p:txBody>
      </p:sp>
      <p:sp>
        <p:nvSpPr>
          <p:cNvPr id="5" name="Metin kutusu 4">
            <a:extLst>
              <a:ext uri="{FF2B5EF4-FFF2-40B4-BE49-F238E27FC236}">
                <a16:creationId xmlns="" xmlns:a16="http://schemas.microsoft.com/office/drawing/2014/main" id="{F65EB4BB-1C90-4010-9F57-31F5AB4B8589}"/>
              </a:ext>
            </a:extLst>
          </p:cNvPr>
          <p:cNvSpPr txBox="1"/>
          <p:nvPr/>
        </p:nvSpPr>
        <p:spPr>
          <a:xfrm>
            <a:off x="607565" y="1828800"/>
            <a:ext cx="11204727" cy="3939540"/>
          </a:xfrm>
          <a:prstGeom prst="rect">
            <a:avLst/>
          </a:prstGeom>
          <a:noFill/>
        </p:spPr>
        <p:txBody>
          <a:bodyPr wrap="square" rtlCol="0">
            <a:spAutoFit/>
          </a:bodyPr>
          <a:lstStyle/>
          <a:p>
            <a:pPr marL="285750" indent="-285750">
              <a:buFont typeface="Wingdings" panose="05000000000000000000" pitchFamily="2" charset="2"/>
              <a:buChar char="ü"/>
            </a:pPr>
            <a:r>
              <a:rPr lang="tr-TR" dirty="0"/>
              <a:t> </a:t>
            </a:r>
            <a:r>
              <a:rPr lang="tr-TR" sz="1900" dirty="0">
                <a:latin typeface="Arial" panose="020B0604020202020204" pitchFamily="34" charset="0"/>
                <a:cs typeface="Arial" panose="020B0604020202020204" pitchFamily="34" charset="0"/>
              </a:rPr>
              <a:t>Türkiye Cumhuriyeti veya Kuzey Kıbrıs Türk Cumhuriyeti vatandaşı olmak,</a:t>
            </a:r>
          </a:p>
          <a:p>
            <a:pPr algn="just"/>
            <a:endParaRPr lang="tr-TR" sz="1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tr-TR" sz="2000" dirty="0"/>
              <a:t>Parasız yatılı olarak öğrenimine devam eden öğrencilere ayrıca burs verilmez</a:t>
            </a:r>
            <a:r>
              <a:rPr lang="tr-TR" sz="2000" dirty="0" smtClean="0"/>
              <a:t>.</a:t>
            </a:r>
            <a:endParaRPr lang="tr-TR" sz="1900" dirty="0">
              <a:latin typeface="Arial" panose="020B0604020202020204" pitchFamily="34" charset="0"/>
              <a:cs typeface="Arial" panose="020B0604020202020204" pitchFamily="34" charset="0"/>
            </a:endParaRPr>
          </a:p>
          <a:p>
            <a:pPr algn="just"/>
            <a:endParaRPr lang="tr-TR" sz="1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tr-TR" sz="1900" dirty="0">
                <a:latin typeface="Arial" panose="020B0604020202020204" pitchFamily="34" charset="0"/>
                <a:cs typeface="Arial" panose="020B0604020202020204" pitchFamily="34" charset="0"/>
              </a:rPr>
              <a:t>5’inci, 6’ncı, 7’nci ve 8’inci sınıfları ile ortaöğretim kurumlarının hazırlık sınıfı, 9’uncu, 10’uncu ve 11’inci sınıflarında öğrenci olmak,</a:t>
            </a:r>
          </a:p>
          <a:p>
            <a:pPr algn="just"/>
            <a:endParaRPr lang="tr-TR" sz="1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tr-TR" sz="1900" dirty="0">
                <a:latin typeface="Arial" panose="020B0604020202020204" pitchFamily="34" charset="0"/>
                <a:cs typeface="Arial" panose="020B0604020202020204" pitchFamily="34" charset="0"/>
              </a:rPr>
              <a:t> İlköğretim ve ortaöğretim okullarında, sınavın yapıldığı ders yılında okul değiştirme yaptırımı/ cezası almamış olmak,</a:t>
            </a:r>
          </a:p>
          <a:p>
            <a:pPr algn="just"/>
            <a:endParaRPr lang="tr-TR" sz="1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tr-TR" sz="1900" dirty="0">
                <a:latin typeface="Arial" panose="020B0604020202020204" pitchFamily="34" charset="0"/>
                <a:cs typeface="Arial" panose="020B0604020202020204" pitchFamily="34" charset="0"/>
              </a:rPr>
              <a:t> </a:t>
            </a:r>
            <a:r>
              <a:rPr lang="tr-TR" sz="2000" dirty="0" smtClean="0"/>
              <a:t>Maddi imkanlardan yoksun bulunmak. Ailenin 2022 </a:t>
            </a:r>
            <a:r>
              <a:rPr lang="tr-TR" sz="2000" dirty="0"/>
              <a:t>senesi yıllık gelir toplamından fert başına düşen toplam miktarın </a:t>
            </a:r>
            <a:r>
              <a:rPr lang="tr-TR" sz="2000" dirty="0" smtClean="0"/>
              <a:t>2023 </a:t>
            </a:r>
            <a:r>
              <a:rPr lang="tr-TR" sz="2000" dirty="0"/>
              <a:t>Mali Yılı için tespit edilen </a:t>
            </a:r>
            <a:r>
              <a:rPr lang="tr-TR" sz="2000" b="1" dirty="0"/>
              <a:t>46.000,00 (</a:t>
            </a:r>
            <a:r>
              <a:rPr lang="tr-TR" sz="2000" b="1" dirty="0" err="1"/>
              <a:t>kırkaltıbin</a:t>
            </a:r>
            <a:r>
              <a:rPr lang="tr-TR" sz="2000" b="1" dirty="0"/>
              <a:t>) </a:t>
            </a:r>
            <a:r>
              <a:rPr lang="tr-TR" sz="2000" b="1" dirty="0" smtClean="0"/>
              <a:t>TL’yi </a:t>
            </a:r>
            <a:r>
              <a:rPr lang="tr-TR" sz="2000" dirty="0"/>
              <a:t>geçmemesi gerekir. Aile gelirinin tespitinde ailenin </a:t>
            </a:r>
            <a:r>
              <a:rPr lang="tr-TR" sz="2000" dirty="0" smtClean="0"/>
              <a:t>2022 </a:t>
            </a:r>
            <a:r>
              <a:rPr lang="tr-TR" sz="2000" dirty="0"/>
              <a:t>yılında elde ettiği tüm gelirleri esas alınacaktır.</a:t>
            </a:r>
            <a:endParaRPr lang="tr-TR"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456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 xmlns:a16="http://schemas.microsoft.com/office/drawing/2014/main" id="{F65EB4BB-1C90-4010-9F57-31F5AB4B8589}"/>
              </a:ext>
            </a:extLst>
          </p:cNvPr>
          <p:cNvSpPr txBox="1"/>
          <p:nvPr/>
        </p:nvSpPr>
        <p:spPr>
          <a:xfrm>
            <a:off x="345225" y="1330761"/>
            <a:ext cx="11665258" cy="5170646"/>
          </a:xfrm>
          <a:prstGeom prst="rect">
            <a:avLst/>
          </a:prstGeom>
          <a:noFill/>
        </p:spPr>
        <p:txBody>
          <a:bodyPr wrap="square" rtlCol="0">
            <a:spAutoFit/>
          </a:bodyPr>
          <a:lstStyle/>
          <a:p>
            <a:pPr algn="just"/>
            <a:r>
              <a:rPr lang="tr-TR" sz="2200" b="1" dirty="0">
                <a:solidFill>
                  <a:schemeClr val="accent6">
                    <a:lumMod val="75000"/>
                  </a:schemeClr>
                </a:solidFill>
              </a:rPr>
              <a:t>a)</a:t>
            </a:r>
            <a:r>
              <a:rPr lang="tr-TR" sz="2200" dirty="0"/>
              <a:t>Öğrenci velisi, çocuğunun başvuru şartlarını taşıması hâlinde, öğrencinin öğrenim gördüğü okul müdürlüğünde sınav başvurusunu yapabilecektir</a:t>
            </a:r>
            <a:r>
              <a:rPr lang="tr-TR" sz="2200" dirty="0" smtClean="0"/>
              <a:t>.</a:t>
            </a:r>
            <a:r>
              <a:rPr lang="tr-TR" sz="2200" dirty="0"/>
              <a:t> Sınav başvuruları </a:t>
            </a:r>
            <a:r>
              <a:rPr lang="tr-TR" sz="2200" b="1" dirty="0" smtClean="0">
                <a:solidFill>
                  <a:srgbClr val="FF0000"/>
                </a:solidFill>
              </a:rPr>
              <a:t>29 Mayıs 2023 – 16 Haziran 2023 </a:t>
            </a:r>
            <a:r>
              <a:rPr lang="tr-TR" sz="2200" dirty="0"/>
              <a:t>tarihleri arasında alınacaktır. </a:t>
            </a:r>
          </a:p>
          <a:p>
            <a:r>
              <a:rPr lang="tr-TR" sz="2200" dirty="0"/>
              <a:t> </a:t>
            </a:r>
          </a:p>
          <a:p>
            <a:pPr algn="just"/>
            <a:r>
              <a:rPr lang="tr-TR" sz="2200" b="1" dirty="0">
                <a:solidFill>
                  <a:schemeClr val="accent6">
                    <a:lumMod val="75000"/>
                  </a:schemeClr>
                </a:solidFill>
              </a:rPr>
              <a:t>b) </a:t>
            </a:r>
            <a:r>
              <a:rPr lang="tr-TR" sz="2200" dirty="0" smtClean="0"/>
              <a:t>Öğrenci </a:t>
            </a:r>
            <a:r>
              <a:rPr lang="tr-TR" sz="2200" dirty="0"/>
              <a:t>velisi, “EK-1 Öğrenci Ailesinin Maddî Durumunu Gösteren Beyanname” ve eklerini, okul müdürlüğüne teslim edecek ve başvurunun yapılmasını sağlayacaktır. </a:t>
            </a:r>
            <a:endParaRPr lang="tr-TR" sz="2200" dirty="0" smtClean="0"/>
          </a:p>
          <a:p>
            <a:pPr algn="just"/>
            <a:endParaRPr lang="tr-TR" sz="2200" dirty="0" smtClean="0"/>
          </a:p>
          <a:p>
            <a:pPr algn="just"/>
            <a:r>
              <a:rPr lang="tr-TR" sz="2200" b="1" dirty="0" smtClean="0">
                <a:solidFill>
                  <a:schemeClr val="accent6">
                    <a:lumMod val="75000"/>
                  </a:schemeClr>
                </a:solidFill>
                <a:latin typeface="Arial" panose="020B0604020202020204" pitchFamily="34" charset="0"/>
                <a:cs typeface="Arial" panose="020B0604020202020204" pitchFamily="34" charset="0"/>
              </a:rPr>
              <a:t>c) </a:t>
            </a:r>
            <a:r>
              <a:rPr lang="tr-TR" sz="2200" dirty="0"/>
              <a:t>Sınav başvurusu elektronik ortamda okul müdürlüğü tarafından yapılacaktır. Başvurunun yapıldığına dair okul müdürlüğü tarafından onaylanan ve veli tarafından imzalanan başvuru belgesi sınav bitimine kadar </a:t>
            </a:r>
            <a:r>
              <a:rPr lang="tr-TR" sz="2200" dirty="0" smtClean="0"/>
              <a:t>saklanacaktır.</a:t>
            </a:r>
          </a:p>
          <a:p>
            <a:pPr algn="just"/>
            <a:endParaRPr lang="tr-TR" sz="2200" dirty="0" smtClean="0"/>
          </a:p>
          <a:p>
            <a:pPr algn="just"/>
            <a:r>
              <a:rPr lang="tr-TR" sz="2200" b="1" dirty="0" smtClean="0">
                <a:solidFill>
                  <a:schemeClr val="accent6">
                    <a:lumMod val="75000"/>
                  </a:schemeClr>
                </a:solidFill>
                <a:latin typeface="Arial" panose="020B0604020202020204" pitchFamily="34" charset="0"/>
                <a:cs typeface="Arial" panose="020B0604020202020204" pitchFamily="34" charset="0"/>
              </a:rPr>
              <a:t>d) </a:t>
            </a:r>
            <a:r>
              <a:rPr lang="tr-TR" sz="2200" dirty="0" smtClean="0"/>
              <a:t>Başvuru </a:t>
            </a:r>
            <a:r>
              <a:rPr lang="tr-TR" sz="2200" dirty="0"/>
              <a:t>onaylandıktan sonra elektronik ortamda yapılacak değişiklikler başvuru bilgilerini değiştirmeyecektir. Bu nedenle onaylama işleminden önce bilgilerin doğruluğu veli ve okul yöneticilerince titizlikle incelenmelidir. Bundan sonra yapılan başvurular ve talepler kesinlikle dikkate alınmayacaktır. </a:t>
            </a:r>
            <a:endParaRPr lang="tr-TR" sz="2200" dirty="0">
              <a:latin typeface="Arial" panose="020B0604020202020204" pitchFamily="34" charset="0"/>
              <a:cs typeface="Arial" panose="020B0604020202020204" pitchFamily="34" charset="0"/>
            </a:endParaRPr>
          </a:p>
        </p:txBody>
      </p:sp>
      <p:sp>
        <p:nvSpPr>
          <p:cNvPr id="7" name="Dikdörtgen: Üst Köşeleri Yuvarlatılmış 6">
            <a:extLst>
              <a:ext uri="{FF2B5EF4-FFF2-40B4-BE49-F238E27FC236}">
                <a16:creationId xmlns="" xmlns:a16="http://schemas.microsoft.com/office/drawing/2014/main" id="{7C42A070-772D-47D8-8B23-FCC8B209E147}"/>
              </a:ext>
            </a:extLst>
          </p:cNvPr>
          <p:cNvSpPr/>
          <p:nvPr/>
        </p:nvSpPr>
        <p:spPr>
          <a:xfrm>
            <a:off x="0" y="6683421"/>
            <a:ext cx="12192000" cy="349158"/>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13" name="Metin kutusu 12">
            <a:extLst>
              <a:ext uri="{FF2B5EF4-FFF2-40B4-BE49-F238E27FC236}">
                <a16:creationId xmlns="" xmlns:a16="http://schemas.microsoft.com/office/drawing/2014/main" id="{CA659357-96CB-45D0-88A5-29A3507245A4}"/>
              </a:ext>
            </a:extLst>
          </p:cNvPr>
          <p:cNvSpPr txBox="1"/>
          <p:nvPr/>
        </p:nvSpPr>
        <p:spPr>
          <a:xfrm>
            <a:off x="0" y="305914"/>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Başvurular Nasıl Yapılacak?</a:t>
            </a:r>
          </a:p>
        </p:txBody>
      </p:sp>
    </p:spTree>
    <p:extLst>
      <p:ext uri="{BB962C8B-B14F-4D97-AF65-F5344CB8AC3E}">
        <p14:creationId xmlns:p14="http://schemas.microsoft.com/office/powerpoint/2010/main" val="254253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 xmlns:a16="http://schemas.microsoft.com/office/drawing/2014/main" id="{AE43B2C3-3EF2-4B00-AF7A-747CB813DA1D}"/>
              </a:ext>
            </a:extLst>
          </p:cNvPr>
          <p:cNvSpPr txBox="1"/>
          <p:nvPr/>
        </p:nvSpPr>
        <p:spPr>
          <a:xfrm>
            <a:off x="2211464" y="8578"/>
            <a:ext cx="8753382" cy="769441"/>
          </a:xfrm>
          <a:prstGeom prst="rect">
            <a:avLst/>
          </a:prstGeom>
          <a:noFill/>
        </p:spPr>
        <p:txBody>
          <a:bodyPr wrap="square" rtlCol="0">
            <a:spAutoFit/>
          </a:bodyPr>
          <a:lstStyle/>
          <a:p>
            <a:r>
              <a:rPr lang="tr-TR" sz="3200" b="1" dirty="0">
                <a:ln w="0"/>
                <a:solidFill>
                  <a:schemeClr val="accent1"/>
                </a:solidFill>
                <a:effectLst>
                  <a:outerShdw blurRad="38100" dist="25400" dir="5400000" algn="ctr" rotWithShape="0">
                    <a:srgbClr val="6E747A">
                      <a:alpha val="43000"/>
                    </a:srgbClr>
                  </a:outerShdw>
                </a:effectLst>
              </a:rPr>
              <a:t>BAŞVURU ESNASINDA İSTENEN BELGELER</a:t>
            </a:r>
            <a:r>
              <a:rPr lang="tr-TR" sz="4400" b="1" dirty="0">
                <a:ln w="0"/>
                <a:solidFill>
                  <a:schemeClr val="accent1"/>
                </a:solidFill>
                <a:effectLst>
                  <a:outerShdw blurRad="38100" dist="25400" dir="5400000" algn="ctr" rotWithShape="0">
                    <a:srgbClr val="6E747A">
                      <a:alpha val="43000"/>
                    </a:srgbClr>
                  </a:outerShdw>
                </a:effectLst>
              </a:rPr>
              <a:t>?</a:t>
            </a:r>
            <a:endParaRPr lang="tr-TR" sz="1400" b="1" dirty="0">
              <a:ln w="0"/>
              <a:solidFill>
                <a:schemeClr val="accent1"/>
              </a:solidFill>
              <a:effectLst>
                <a:outerShdw blurRad="38100" dist="25400" dir="5400000" algn="ctr" rotWithShape="0">
                  <a:srgbClr val="6E747A">
                    <a:alpha val="43000"/>
                  </a:srgbClr>
                </a:outerShdw>
              </a:effectLst>
            </a:endParaRPr>
          </a:p>
        </p:txBody>
      </p:sp>
      <p:sp>
        <p:nvSpPr>
          <p:cNvPr id="5" name="Metin kutusu 4">
            <a:extLst>
              <a:ext uri="{FF2B5EF4-FFF2-40B4-BE49-F238E27FC236}">
                <a16:creationId xmlns="" xmlns:a16="http://schemas.microsoft.com/office/drawing/2014/main" id="{F65EB4BB-1C90-4010-9F57-31F5AB4B8589}"/>
              </a:ext>
            </a:extLst>
          </p:cNvPr>
          <p:cNvSpPr txBox="1"/>
          <p:nvPr/>
        </p:nvSpPr>
        <p:spPr>
          <a:xfrm>
            <a:off x="285411" y="1097025"/>
            <a:ext cx="11649167"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5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1)</a:t>
            </a:r>
            <a:r>
              <a:rPr lang="tr-TR" sz="4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Ek-1 Formu:</a:t>
            </a:r>
            <a:endParaRPr lang="tr-TR" sz="11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2" name="Metin kutusu 1">
            <a:extLst>
              <a:ext uri="{FF2B5EF4-FFF2-40B4-BE49-F238E27FC236}">
                <a16:creationId xmlns="" xmlns:a16="http://schemas.microsoft.com/office/drawing/2014/main" id="{02F3CDF8-105E-4ED3-B15D-D0BA49709497}"/>
              </a:ext>
            </a:extLst>
          </p:cNvPr>
          <p:cNvSpPr txBox="1"/>
          <p:nvPr/>
        </p:nvSpPr>
        <p:spPr>
          <a:xfrm>
            <a:off x="4394474" y="1430220"/>
            <a:ext cx="7590594" cy="369332"/>
          </a:xfrm>
          <a:prstGeom prst="rect">
            <a:avLst/>
          </a:prstGeom>
          <a:noFill/>
        </p:spPr>
        <p:txBody>
          <a:bodyPr wrap="square" rtlCol="0">
            <a:spAutoFit/>
          </a:bodyPr>
          <a:lstStyle/>
          <a:p>
            <a:r>
              <a:rPr lang="tr-TR" sz="1800" dirty="0" smtClean="0">
                <a:ln w="0"/>
                <a:solidFill>
                  <a:schemeClr val="tx1"/>
                </a:solidFill>
                <a:latin typeface="Arial" panose="020B0604020202020204" pitchFamily="34" charset="0"/>
                <a:cs typeface="Arial" panose="020B0604020202020204" pitchFamily="34" charset="0"/>
              </a:rPr>
              <a:t>Okunuzdan ve İOKBS başvuru kılavuzunda</a:t>
            </a:r>
            <a:r>
              <a:rPr lang="tr-TR" dirty="0" smtClean="0">
                <a:ln w="0"/>
                <a:latin typeface="Arial" panose="020B0604020202020204" pitchFamily="34" charset="0"/>
                <a:cs typeface="Arial" panose="020B0604020202020204" pitchFamily="34" charset="0"/>
              </a:rPr>
              <a:t>n temin </a:t>
            </a:r>
            <a:r>
              <a:rPr lang="tr-TR" sz="1800" dirty="0" smtClean="0">
                <a:ln w="0"/>
                <a:solidFill>
                  <a:schemeClr val="tx1"/>
                </a:solidFill>
                <a:latin typeface="Arial" panose="020B0604020202020204" pitchFamily="34" charset="0"/>
                <a:cs typeface="Arial" panose="020B0604020202020204" pitchFamily="34" charset="0"/>
              </a:rPr>
              <a:t>edebilirsiniz</a:t>
            </a:r>
            <a:r>
              <a:rPr lang="tr-TR" sz="1800" dirty="0">
                <a:ln w="0"/>
                <a:solidFill>
                  <a:schemeClr val="tx1"/>
                </a:solidFill>
                <a:latin typeface="Arial" panose="020B0604020202020204" pitchFamily="34" charset="0"/>
                <a:cs typeface="Arial" panose="020B0604020202020204" pitchFamily="34" charset="0"/>
              </a:rPr>
              <a:t>. </a:t>
            </a:r>
            <a:endParaRPr lang="tr-TR" dirty="0">
              <a:solidFill>
                <a:srgbClr val="C00000"/>
              </a:solidFill>
              <a:latin typeface="Arial" panose="020B0604020202020204" pitchFamily="34" charset="0"/>
              <a:cs typeface="Arial" panose="020B0604020202020204" pitchFamily="34" charset="0"/>
            </a:endParaRPr>
          </a:p>
        </p:txBody>
      </p:sp>
      <p:sp>
        <p:nvSpPr>
          <p:cNvPr id="8" name="Metin kutusu 7">
            <a:extLst>
              <a:ext uri="{FF2B5EF4-FFF2-40B4-BE49-F238E27FC236}">
                <a16:creationId xmlns="" xmlns:a16="http://schemas.microsoft.com/office/drawing/2014/main" id="{DE8F04FD-A2DC-4A70-B13F-37133956DB8D}"/>
              </a:ext>
            </a:extLst>
          </p:cNvPr>
          <p:cNvSpPr txBox="1"/>
          <p:nvPr/>
        </p:nvSpPr>
        <p:spPr>
          <a:xfrm>
            <a:off x="266053" y="2241157"/>
            <a:ext cx="11659894"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5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2)</a:t>
            </a:r>
            <a:r>
              <a:rPr lang="tr-TR" sz="4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Nüfus Kayıt Örneği:</a:t>
            </a:r>
            <a:endParaRPr lang="tr-TR" sz="11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9" name="Metin kutusu 8">
            <a:extLst>
              <a:ext uri="{FF2B5EF4-FFF2-40B4-BE49-F238E27FC236}">
                <a16:creationId xmlns="" xmlns:a16="http://schemas.microsoft.com/office/drawing/2014/main" id="{985C478D-2269-4401-8D9D-B8411FA3A0A9}"/>
              </a:ext>
            </a:extLst>
          </p:cNvPr>
          <p:cNvSpPr txBox="1"/>
          <p:nvPr/>
        </p:nvSpPr>
        <p:spPr>
          <a:xfrm>
            <a:off x="5832260" y="2445883"/>
            <a:ext cx="6082960" cy="646331"/>
          </a:xfrm>
          <a:prstGeom prst="rect">
            <a:avLst/>
          </a:prstGeom>
          <a:noFill/>
        </p:spPr>
        <p:txBody>
          <a:bodyPr wrap="square" rtlCol="0">
            <a:spAutoFit/>
          </a:bodyPr>
          <a:lstStyle/>
          <a:p>
            <a:r>
              <a:rPr lang="tr-TR" dirty="0"/>
              <a:t>A</a:t>
            </a:r>
            <a:r>
              <a:rPr lang="tr-TR" dirty="0">
                <a:latin typeface="Arial" panose="020B0604020202020204" pitchFamily="34" charset="0"/>
                <a:cs typeface="Arial" panose="020B0604020202020204" pitchFamily="34" charset="0"/>
              </a:rPr>
              <a:t>ile üyelerinin Türkiye Cumhuriyeti kimlik numaraları beyanı</a:t>
            </a:r>
          </a:p>
        </p:txBody>
      </p:sp>
      <p:sp>
        <p:nvSpPr>
          <p:cNvPr id="10" name="Metin kutusu 9">
            <a:extLst>
              <a:ext uri="{FF2B5EF4-FFF2-40B4-BE49-F238E27FC236}">
                <a16:creationId xmlns="" xmlns:a16="http://schemas.microsoft.com/office/drawing/2014/main" id="{01411FA0-4183-429C-9268-8B6264AFABEF}"/>
              </a:ext>
            </a:extLst>
          </p:cNvPr>
          <p:cNvSpPr txBox="1"/>
          <p:nvPr/>
        </p:nvSpPr>
        <p:spPr>
          <a:xfrm>
            <a:off x="276780" y="3309132"/>
            <a:ext cx="1165989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3)</a:t>
            </a:r>
            <a:r>
              <a:rPr lang="tr-TR" sz="2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Gelir </a:t>
            </a:r>
            <a:r>
              <a:rPr lang="tr-TR" sz="2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Durumunu </a:t>
            </a:r>
            <a:r>
              <a:rPr lang="tr-TR" sz="2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Gösteren </a:t>
            </a:r>
            <a:r>
              <a:rPr lang="tr-TR" sz="2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Belge</a:t>
            </a:r>
            <a:r>
              <a:rPr lang="tr-TR"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a:t>
            </a:r>
            <a:endParaRPr lang="tr-TR" sz="1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3" name="Metin kutusu 2">
            <a:extLst>
              <a:ext uri="{FF2B5EF4-FFF2-40B4-BE49-F238E27FC236}">
                <a16:creationId xmlns="" xmlns:a16="http://schemas.microsoft.com/office/drawing/2014/main" id="{BFD0DAC6-57F5-4B06-BFAD-A57ACBB8BE2D}"/>
              </a:ext>
            </a:extLst>
          </p:cNvPr>
          <p:cNvSpPr txBox="1"/>
          <p:nvPr/>
        </p:nvSpPr>
        <p:spPr>
          <a:xfrm>
            <a:off x="6800296" y="3395353"/>
            <a:ext cx="5211192" cy="1107996"/>
          </a:xfrm>
          <a:prstGeom prst="rect">
            <a:avLst/>
          </a:prstGeom>
          <a:noFill/>
        </p:spPr>
        <p:txBody>
          <a:bodyPr wrap="square" rtlCol="0">
            <a:spAutoFit/>
          </a:bodyPr>
          <a:lstStyle/>
          <a:p>
            <a:r>
              <a:rPr lang="tr-TR" dirty="0">
                <a:latin typeface="Arial" panose="020B0604020202020204" pitchFamily="34" charset="0"/>
                <a:cs typeface="Arial" panose="020B0604020202020204" pitchFamily="34" charset="0"/>
              </a:rPr>
              <a:t>Vergi dairesi, muhasebe birimi veya ilgili kişi, kurum ve kuruluşlardan alınacak 2020 yılına ait 12 aylık toplam gelirlerini gösteren belge</a:t>
            </a:r>
            <a:r>
              <a:rPr lang="tr-TR" dirty="0">
                <a:solidFill>
                  <a:schemeClr val="accent2">
                    <a:lumMod val="75000"/>
                  </a:schemeClr>
                </a:solidFill>
                <a:latin typeface="Arial" panose="020B0604020202020204" pitchFamily="34" charset="0"/>
                <a:cs typeface="Arial" panose="020B0604020202020204" pitchFamily="34" charset="0"/>
              </a:rPr>
              <a:t>. </a:t>
            </a:r>
            <a:r>
              <a:rPr lang="tr-TR" sz="1200" dirty="0">
                <a:solidFill>
                  <a:schemeClr val="accent2">
                    <a:lumMod val="75000"/>
                  </a:schemeClr>
                </a:solidFill>
                <a:latin typeface="Arial" panose="020B0604020202020204" pitchFamily="34" charset="0"/>
                <a:cs typeface="Arial" panose="020B0604020202020204" pitchFamily="34" charset="0"/>
              </a:rPr>
              <a:t>(12 aylık alınamaması durumunda </a:t>
            </a:r>
            <a:r>
              <a:rPr lang="tr-TR" sz="1200" dirty="0" smtClean="0">
                <a:solidFill>
                  <a:schemeClr val="accent2">
                    <a:lumMod val="75000"/>
                  </a:schemeClr>
                </a:solidFill>
                <a:latin typeface="Arial" panose="020B0604020202020204" pitchFamily="34" charset="0"/>
                <a:cs typeface="Arial" panose="020B0604020202020204" pitchFamily="34" charset="0"/>
              </a:rPr>
              <a:t>2021 </a:t>
            </a:r>
            <a:r>
              <a:rPr lang="tr-TR" sz="1200" dirty="0">
                <a:solidFill>
                  <a:schemeClr val="accent2">
                    <a:lumMod val="75000"/>
                  </a:schemeClr>
                </a:solidFill>
                <a:latin typeface="Arial" panose="020B0604020202020204" pitchFamily="34" charset="0"/>
                <a:cs typeface="Arial" panose="020B0604020202020204" pitchFamily="34" charset="0"/>
              </a:rPr>
              <a:t>aralık ayı gelir belgesi)</a:t>
            </a:r>
            <a:endParaRPr lang="tr-TR" sz="2000" dirty="0">
              <a:solidFill>
                <a:schemeClr val="accent2">
                  <a:lumMod val="75000"/>
                </a:schemeClr>
              </a:solidFill>
              <a:latin typeface="Arial" panose="020B0604020202020204" pitchFamily="34" charset="0"/>
              <a:cs typeface="Arial" panose="020B0604020202020204" pitchFamily="34" charset="0"/>
            </a:endParaRPr>
          </a:p>
        </p:txBody>
      </p:sp>
      <p:sp>
        <p:nvSpPr>
          <p:cNvPr id="13" name="Metin kutusu 12">
            <a:extLst>
              <a:ext uri="{FF2B5EF4-FFF2-40B4-BE49-F238E27FC236}">
                <a16:creationId xmlns="" xmlns:a16="http://schemas.microsoft.com/office/drawing/2014/main" id="{9DDC577C-E239-4A98-A300-B17189AAB1BB}"/>
              </a:ext>
            </a:extLst>
          </p:cNvPr>
          <p:cNvSpPr txBox="1"/>
          <p:nvPr/>
        </p:nvSpPr>
        <p:spPr>
          <a:xfrm>
            <a:off x="255326" y="4654073"/>
            <a:ext cx="11659894"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4)</a:t>
            </a:r>
            <a:r>
              <a:rPr lang="tr-TR" sz="4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Beyanname:</a:t>
            </a:r>
            <a:endParaRPr lang="tr-TR" sz="1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11" name="Metin kutusu 10">
            <a:extLst>
              <a:ext uri="{FF2B5EF4-FFF2-40B4-BE49-F238E27FC236}">
                <a16:creationId xmlns="" xmlns:a16="http://schemas.microsoft.com/office/drawing/2014/main" id="{3A150C6B-B221-4C6F-A650-A16ADDADB95D}"/>
              </a:ext>
            </a:extLst>
          </p:cNvPr>
          <p:cNvSpPr txBox="1"/>
          <p:nvPr/>
        </p:nvSpPr>
        <p:spPr>
          <a:xfrm>
            <a:off x="4675109" y="4746406"/>
            <a:ext cx="6889628" cy="923330"/>
          </a:xfrm>
          <a:prstGeom prst="rect">
            <a:avLst/>
          </a:prstGeom>
          <a:noFill/>
        </p:spPr>
        <p:txBody>
          <a:bodyPr wrap="square" rtlCol="0">
            <a:spAutoFit/>
          </a:bodyPr>
          <a:lstStyle/>
          <a:p>
            <a:r>
              <a:rPr lang="tr-TR" dirty="0">
                <a:latin typeface="Arial" panose="020B0604020202020204" pitchFamily="34" charset="0"/>
                <a:cs typeface="Arial" panose="020B0604020202020204" pitchFamily="34" charset="0"/>
              </a:rPr>
              <a:t>Velinin ve varsa eşinin bakmakla yükümlü olduğu anne ve babası ile ilgili tedavi yardımı beyannamesi, varsa bakmakla yükümlü olduğu diğer şahıslarla ilgili mahkeme kararı örneği.</a:t>
            </a:r>
          </a:p>
        </p:txBody>
      </p:sp>
      <p:sp>
        <p:nvSpPr>
          <p:cNvPr id="14" name="Metin kutusu 13">
            <a:extLst>
              <a:ext uri="{FF2B5EF4-FFF2-40B4-BE49-F238E27FC236}">
                <a16:creationId xmlns="" xmlns:a16="http://schemas.microsoft.com/office/drawing/2014/main" id="{DCE7C654-595F-4BA3-93AE-12E6B1F04BC8}"/>
              </a:ext>
            </a:extLst>
          </p:cNvPr>
          <p:cNvSpPr txBox="1"/>
          <p:nvPr/>
        </p:nvSpPr>
        <p:spPr>
          <a:xfrm>
            <a:off x="276780" y="5780567"/>
            <a:ext cx="11659894" cy="76944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4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5)</a:t>
            </a:r>
            <a:r>
              <a:rPr lang="tr-TR" sz="2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Yararlanacağı Kontenjan ile İlgili </a:t>
            </a:r>
            <a:r>
              <a:rPr lang="tr-TR" sz="2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Belge:</a:t>
            </a:r>
            <a:endParaRPr lang="tr-TR" sz="9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15" name="Metin kutusu 14">
            <a:extLst>
              <a:ext uri="{FF2B5EF4-FFF2-40B4-BE49-F238E27FC236}">
                <a16:creationId xmlns="" xmlns:a16="http://schemas.microsoft.com/office/drawing/2014/main" id="{A6F57C17-60C5-4399-A697-9C3F373D5CF7}"/>
              </a:ext>
            </a:extLst>
          </p:cNvPr>
          <p:cNvSpPr txBox="1"/>
          <p:nvPr/>
        </p:nvSpPr>
        <p:spPr>
          <a:xfrm>
            <a:off x="7583842" y="6103572"/>
            <a:ext cx="4855161" cy="369332"/>
          </a:xfrm>
          <a:prstGeom prst="rect">
            <a:avLst/>
          </a:prstGeom>
          <a:noFill/>
        </p:spPr>
        <p:txBody>
          <a:bodyPr wrap="square" rtlCol="0">
            <a:spAutoFit/>
          </a:bodyPr>
          <a:lstStyle/>
          <a:p>
            <a:r>
              <a:rPr lang="tr-TR" dirty="0">
                <a:latin typeface="Arial" panose="020B0604020202020204" pitchFamily="34" charset="0"/>
                <a:cs typeface="Arial" panose="020B0604020202020204" pitchFamily="34" charset="0"/>
              </a:rPr>
              <a:t>Özel kontenjandan yararlanacaklar için.</a:t>
            </a:r>
          </a:p>
        </p:txBody>
      </p:sp>
      <p:sp>
        <p:nvSpPr>
          <p:cNvPr id="16" name="Metin kutusu 15">
            <a:extLst>
              <a:ext uri="{FF2B5EF4-FFF2-40B4-BE49-F238E27FC236}">
                <a16:creationId xmlns="" xmlns:a16="http://schemas.microsoft.com/office/drawing/2014/main" id="{6A6E0B2E-A67A-4742-93C4-583DAE599B3D}"/>
              </a:ext>
            </a:extLst>
          </p:cNvPr>
          <p:cNvSpPr txBox="1"/>
          <p:nvPr/>
        </p:nvSpPr>
        <p:spPr>
          <a:xfrm>
            <a:off x="-10727" y="19275"/>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Başvuru Esnasında İstenen Belgeler?</a:t>
            </a:r>
          </a:p>
        </p:txBody>
      </p:sp>
    </p:spTree>
    <p:extLst>
      <p:ext uri="{BB962C8B-B14F-4D97-AF65-F5344CB8AC3E}">
        <p14:creationId xmlns:p14="http://schemas.microsoft.com/office/powerpoint/2010/main" val="151102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 xmlns:a16="http://schemas.microsoft.com/office/drawing/2014/main" id="{F65EB4BB-1C90-4010-9F57-31F5AB4B8589}"/>
              </a:ext>
            </a:extLst>
          </p:cNvPr>
          <p:cNvSpPr txBox="1"/>
          <p:nvPr/>
        </p:nvSpPr>
        <p:spPr>
          <a:xfrm>
            <a:off x="345225" y="1330761"/>
            <a:ext cx="11665258" cy="5232202"/>
          </a:xfrm>
          <a:prstGeom prst="rect">
            <a:avLst/>
          </a:prstGeom>
          <a:noFill/>
        </p:spPr>
        <p:txBody>
          <a:bodyPr wrap="square" rtlCol="0">
            <a:spAutoFit/>
          </a:bodyPr>
          <a:lstStyle/>
          <a:p>
            <a:r>
              <a:rPr lang="tr-TR" sz="2400" dirty="0" smtClean="0"/>
              <a:t>“EK-1 </a:t>
            </a:r>
            <a:r>
              <a:rPr lang="tr-TR" sz="2400" dirty="0"/>
              <a:t>Öğrenci Ailesinin Maddî Durumunu Gösteren </a:t>
            </a:r>
            <a:r>
              <a:rPr lang="tr-TR" sz="2400" dirty="0" err="1"/>
              <a:t>Beyanname”de</a:t>
            </a:r>
            <a:r>
              <a:rPr lang="tr-TR" sz="2400" dirty="0"/>
              <a:t> öngörülen ve bu beyana esas olan gelirin tespitinde; </a:t>
            </a:r>
            <a:endParaRPr lang="tr-TR" sz="2400" dirty="0" smtClean="0"/>
          </a:p>
          <a:p>
            <a:pPr marL="342900" indent="-342900">
              <a:buFont typeface="Arial" panose="020B0604020202020204" pitchFamily="34" charset="0"/>
              <a:buChar char="•"/>
            </a:pPr>
            <a:r>
              <a:rPr lang="tr-TR" sz="2400" dirty="0" smtClean="0"/>
              <a:t>EK-1 </a:t>
            </a:r>
            <a:r>
              <a:rPr lang="tr-TR" sz="2400" dirty="0"/>
              <a:t>Öğrenci Ailesinin Maddi Durumunu Gösteren Beyanname ile beyana esas olan velinin ve eşi çalışıyor ise aynı zamanda eşinin, bütün yıllık gelir durumunu gösteren vergi dairesi, muhasebe birimi veya ilgili kişi, kurum ve kuruluşlardan alınacak 2022 yılına ait 12 aylık toplam gelirlerini (çalıştığı ve çalışmadığı aylar ile birlikte) gösteren belge, </a:t>
            </a:r>
          </a:p>
          <a:p>
            <a:endParaRPr lang="tr-TR" sz="2400" dirty="0" smtClean="0"/>
          </a:p>
          <a:p>
            <a:pPr marL="342900" indent="-342900">
              <a:buFont typeface="Arial" panose="020B0604020202020204" pitchFamily="34" charset="0"/>
              <a:buChar char="•"/>
            </a:pPr>
            <a:r>
              <a:rPr lang="tr-TR" sz="2400" dirty="0" smtClean="0"/>
              <a:t>Velinin </a:t>
            </a:r>
            <a:r>
              <a:rPr lang="tr-TR" sz="2400" dirty="0"/>
              <a:t>ve eşinin bakmakla yükümlü olduğu anne ve babası ile ilgili tedavi yardımı beyannamesi, varsa bakmakla yükümlü olduğu diğer şahıslarla ilgili mahkeme kararı örneği, </a:t>
            </a:r>
            <a:r>
              <a:rPr lang="tr-TR" sz="2400" dirty="0" smtClean="0"/>
              <a:t> </a:t>
            </a:r>
          </a:p>
          <a:p>
            <a:endParaRPr lang="tr-TR" sz="2400" dirty="0" smtClean="0"/>
          </a:p>
          <a:p>
            <a:pPr marL="342900" indent="-342900">
              <a:buFont typeface="Arial" panose="020B0604020202020204" pitchFamily="34" charset="0"/>
              <a:buChar char="•"/>
            </a:pPr>
            <a:r>
              <a:rPr lang="tr-TR" sz="2400" dirty="0" smtClean="0"/>
              <a:t>Velinin </a:t>
            </a:r>
            <a:r>
              <a:rPr lang="tr-TR" sz="2400" dirty="0"/>
              <a:t>ve varsa eşinin bakmakla yükümlü olduğu aile üyelerinin T.C. kimlik numaraları ile doğum tarihlerinin yazılı beyanı esastır. </a:t>
            </a:r>
            <a:endParaRPr lang="tr-TR" sz="2200" dirty="0" smtClean="0"/>
          </a:p>
          <a:p>
            <a:pPr algn="just"/>
            <a:endParaRPr lang="tr-TR" sz="2200" dirty="0" smtClean="0"/>
          </a:p>
        </p:txBody>
      </p:sp>
      <p:sp>
        <p:nvSpPr>
          <p:cNvPr id="7" name="Dikdörtgen: Üst Köşeleri Yuvarlatılmış 6">
            <a:extLst>
              <a:ext uri="{FF2B5EF4-FFF2-40B4-BE49-F238E27FC236}">
                <a16:creationId xmlns="" xmlns:a16="http://schemas.microsoft.com/office/drawing/2014/main" id="{7C42A070-772D-47D8-8B23-FCC8B209E147}"/>
              </a:ext>
            </a:extLst>
          </p:cNvPr>
          <p:cNvSpPr/>
          <p:nvPr/>
        </p:nvSpPr>
        <p:spPr>
          <a:xfrm>
            <a:off x="0" y="6683421"/>
            <a:ext cx="12192000" cy="349158"/>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13" name="Metin kutusu 12">
            <a:extLst>
              <a:ext uri="{FF2B5EF4-FFF2-40B4-BE49-F238E27FC236}">
                <a16:creationId xmlns="" xmlns:a16="http://schemas.microsoft.com/office/drawing/2014/main" id="{CA659357-96CB-45D0-88A5-29A3507245A4}"/>
              </a:ext>
            </a:extLst>
          </p:cNvPr>
          <p:cNvSpPr txBox="1"/>
          <p:nvPr/>
        </p:nvSpPr>
        <p:spPr>
          <a:xfrm>
            <a:off x="0" y="305914"/>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dirty="0"/>
              <a:t>Maddi imkânlardan yoksun olma durumu:</a:t>
            </a:r>
            <a:endParaRPr lang="tr-TR" sz="4400" b="1" dirty="0"/>
          </a:p>
        </p:txBody>
      </p:sp>
    </p:spTree>
    <p:extLst>
      <p:ext uri="{BB962C8B-B14F-4D97-AF65-F5344CB8AC3E}">
        <p14:creationId xmlns:p14="http://schemas.microsoft.com/office/powerpoint/2010/main" val="385699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 xmlns:a16="http://schemas.microsoft.com/office/drawing/2014/main" id="{F65EB4BB-1C90-4010-9F57-31F5AB4B8589}"/>
              </a:ext>
            </a:extLst>
          </p:cNvPr>
          <p:cNvSpPr txBox="1"/>
          <p:nvPr/>
        </p:nvSpPr>
        <p:spPr>
          <a:xfrm>
            <a:off x="345225" y="1330761"/>
            <a:ext cx="11665258" cy="4339650"/>
          </a:xfrm>
          <a:prstGeom prst="rect">
            <a:avLst/>
          </a:prstGeom>
          <a:noFill/>
        </p:spPr>
        <p:txBody>
          <a:bodyPr wrap="square" rtlCol="0">
            <a:spAutoFit/>
          </a:bodyPr>
          <a:lstStyle/>
          <a:p>
            <a:pPr marL="457200" indent="-457200">
              <a:buAutoNum type="arabicParenR"/>
            </a:pPr>
            <a:r>
              <a:rPr lang="tr-TR" sz="2400" b="1" dirty="0" smtClean="0"/>
              <a:t>Her </a:t>
            </a:r>
            <a:r>
              <a:rPr lang="tr-TR" sz="2400" b="1" dirty="0"/>
              <a:t>yıl tespit edilen parasız yatılılık veya bursluluk kontenjanlarının</a:t>
            </a:r>
            <a:r>
              <a:rPr lang="tr-TR" sz="2400" b="1" dirty="0" smtClean="0"/>
              <a:t>;</a:t>
            </a:r>
          </a:p>
          <a:p>
            <a:pPr>
              <a:lnSpc>
                <a:spcPct val="150000"/>
              </a:lnSpc>
            </a:pPr>
            <a:r>
              <a:rPr lang="tr-TR" sz="2400" b="1" dirty="0" smtClean="0"/>
              <a:t>a</a:t>
            </a:r>
            <a:r>
              <a:rPr lang="tr-TR" sz="2400" b="1" dirty="0"/>
              <a:t>) </a:t>
            </a:r>
            <a:r>
              <a:rPr lang="tr-TR" sz="2400" dirty="0"/>
              <a:t>%10’u “Kanunlarla Özel Hak Tanınan </a:t>
            </a:r>
            <a:r>
              <a:rPr lang="tr-TR" sz="2400" dirty="0" err="1"/>
              <a:t>Öğrenciler”e</a:t>
            </a:r>
            <a:r>
              <a:rPr lang="tr-TR" sz="2400" dirty="0"/>
              <a:t>, </a:t>
            </a:r>
            <a:endParaRPr lang="tr-TR" sz="2400" dirty="0" smtClean="0"/>
          </a:p>
          <a:p>
            <a:pPr>
              <a:lnSpc>
                <a:spcPct val="150000"/>
              </a:lnSpc>
            </a:pPr>
            <a:r>
              <a:rPr lang="tr-TR" sz="2400" b="1" dirty="0" smtClean="0"/>
              <a:t>b</a:t>
            </a:r>
            <a:r>
              <a:rPr lang="tr-TR" sz="2400" b="1" dirty="0"/>
              <a:t>) </a:t>
            </a:r>
            <a:r>
              <a:rPr lang="tr-TR" sz="2400" dirty="0"/>
              <a:t>%5’i Bakanlığa bağlı resmî okul veya kurumlarda kadrolu veya sözleşmeli olarak çalışan, emekli olan veya vefat eden öğretmenlerin öğrenci olan çocuklarına, </a:t>
            </a:r>
            <a:endParaRPr lang="tr-TR" sz="2400" dirty="0" smtClean="0"/>
          </a:p>
          <a:p>
            <a:pPr>
              <a:lnSpc>
                <a:spcPct val="150000"/>
              </a:lnSpc>
            </a:pPr>
            <a:r>
              <a:rPr lang="tr-TR" sz="2400" b="1" dirty="0" smtClean="0"/>
              <a:t>c</a:t>
            </a:r>
            <a:r>
              <a:rPr lang="tr-TR" sz="2400" b="1" dirty="0"/>
              <a:t>) </a:t>
            </a:r>
            <a:r>
              <a:rPr lang="tr-TR" sz="2400" dirty="0"/>
              <a:t>%5’i ailesinin oturduğu yerleşim biriminde ortaokul, özel eğitim ortaokulu veya </a:t>
            </a:r>
            <a:r>
              <a:rPr lang="tr-TR" sz="2400" dirty="0" err="1"/>
              <a:t>imamhatip</a:t>
            </a:r>
            <a:r>
              <a:rPr lang="tr-TR" sz="2400" dirty="0"/>
              <a:t> ortaokulu bulunmayan öğrencilere, </a:t>
            </a:r>
            <a:endParaRPr lang="tr-TR" sz="2400" dirty="0" smtClean="0"/>
          </a:p>
          <a:p>
            <a:pPr>
              <a:lnSpc>
                <a:spcPct val="150000"/>
              </a:lnSpc>
            </a:pPr>
            <a:r>
              <a:rPr lang="tr-TR" sz="2400" b="1" dirty="0" smtClean="0"/>
              <a:t>ç</a:t>
            </a:r>
            <a:r>
              <a:rPr lang="tr-TR" sz="2400" b="1" dirty="0"/>
              <a:t>) </a:t>
            </a:r>
            <a:r>
              <a:rPr lang="tr-TR" sz="2400" dirty="0"/>
              <a:t>%30’u “6 Şubat 2023 Tarihinde Meydana Gelen Depremlerden Etkilenen </a:t>
            </a:r>
            <a:r>
              <a:rPr lang="tr-TR" sz="2400" dirty="0" err="1"/>
              <a:t>Öğrenciler”e</a:t>
            </a:r>
            <a:r>
              <a:rPr lang="tr-TR" sz="2400" dirty="0" smtClean="0"/>
              <a:t>, </a:t>
            </a:r>
          </a:p>
          <a:p>
            <a:pPr>
              <a:lnSpc>
                <a:spcPct val="150000"/>
              </a:lnSpc>
            </a:pPr>
            <a:r>
              <a:rPr lang="tr-TR" sz="2400" b="1" dirty="0" smtClean="0"/>
              <a:t>d</a:t>
            </a:r>
            <a:r>
              <a:rPr lang="tr-TR" sz="2400" b="1" dirty="0"/>
              <a:t>) </a:t>
            </a:r>
            <a:r>
              <a:rPr lang="tr-TR" sz="2400" dirty="0"/>
              <a:t>%50’si (a), (b), (c) ve (ç) bentleri dışında kalan öğrencilere</a:t>
            </a:r>
            <a:endParaRPr lang="tr-TR" sz="2200" dirty="0" smtClean="0"/>
          </a:p>
        </p:txBody>
      </p:sp>
      <p:sp>
        <p:nvSpPr>
          <p:cNvPr id="7" name="Dikdörtgen: Üst Köşeleri Yuvarlatılmış 6">
            <a:extLst>
              <a:ext uri="{FF2B5EF4-FFF2-40B4-BE49-F238E27FC236}">
                <a16:creationId xmlns="" xmlns:a16="http://schemas.microsoft.com/office/drawing/2014/main" id="{7C42A070-772D-47D8-8B23-FCC8B209E147}"/>
              </a:ext>
            </a:extLst>
          </p:cNvPr>
          <p:cNvSpPr/>
          <p:nvPr/>
        </p:nvSpPr>
        <p:spPr>
          <a:xfrm>
            <a:off x="0" y="6683421"/>
            <a:ext cx="12192000" cy="349158"/>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13" name="Metin kutusu 12">
            <a:extLst>
              <a:ext uri="{FF2B5EF4-FFF2-40B4-BE49-F238E27FC236}">
                <a16:creationId xmlns="" xmlns:a16="http://schemas.microsoft.com/office/drawing/2014/main" id="{CA659357-96CB-45D0-88A5-29A3507245A4}"/>
              </a:ext>
            </a:extLst>
          </p:cNvPr>
          <p:cNvSpPr txBox="1"/>
          <p:nvPr/>
        </p:nvSpPr>
        <p:spPr>
          <a:xfrm>
            <a:off x="0" y="305914"/>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dirty="0" smtClean="0"/>
              <a:t>Kontenjan Dağılımı</a:t>
            </a:r>
            <a:endParaRPr lang="tr-TR" sz="4400" b="1" dirty="0"/>
          </a:p>
        </p:txBody>
      </p:sp>
    </p:spTree>
    <p:extLst>
      <p:ext uri="{BB962C8B-B14F-4D97-AF65-F5344CB8AC3E}">
        <p14:creationId xmlns:p14="http://schemas.microsoft.com/office/powerpoint/2010/main" val="794529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5">
            <a:extLst>
              <a:ext uri="{FF2B5EF4-FFF2-40B4-BE49-F238E27FC236}">
                <a16:creationId xmlns="" xmlns:a16="http://schemas.microsoft.com/office/drawing/2014/main" id="{DC243C3A-9DEE-40F7-AEA6-2E366DC446E8}"/>
              </a:ext>
            </a:extLst>
          </p:cNvPr>
          <p:cNvGraphicFramePr>
            <a:graphicFrameLocks noGrp="1"/>
          </p:cNvGraphicFramePr>
          <p:nvPr>
            <p:extLst>
              <p:ext uri="{D42A27DB-BD31-4B8C-83A1-F6EECF244321}">
                <p14:modId xmlns:p14="http://schemas.microsoft.com/office/powerpoint/2010/main" val="2611086550"/>
              </p:ext>
            </p:extLst>
          </p:nvPr>
        </p:nvGraphicFramePr>
        <p:xfrm>
          <a:off x="532658" y="1491449"/>
          <a:ext cx="10804125" cy="3861788"/>
        </p:xfrm>
        <a:graphic>
          <a:graphicData uri="http://schemas.openxmlformats.org/drawingml/2006/table">
            <a:tbl>
              <a:tblPr firstRow="1" bandRow="1">
                <a:tableStyleId>{912C8C85-51F0-491E-9774-3900AFEF0FD7}</a:tableStyleId>
              </a:tblPr>
              <a:tblGrid>
                <a:gridCol w="3222880">
                  <a:extLst>
                    <a:ext uri="{9D8B030D-6E8A-4147-A177-3AD203B41FA5}">
                      <a16:colId xmlns="" xmlns:a16="http://schemas.microsoft.com/office/drawing/2014/main" val="3644467455"/>
                    </a:ext>
                  </a:extLst>
                </a:gridCol>
                <a:gridCol w="3979870">
                  <a:extLst>
                    <a:ext uri="{9D8B030D-6E8A-4147-A177-3AD203B41FA5}">
                      <a16:colId xmlns="" xmlns:a16="http://schemas.microsoft.com/office/drawing/2014/main" val="1937249939"/>
                    </a:ext>
                  </a:extLst>
                </a:gridCol>
                <a:gridCol w="3601375">
                  <a:extLst>
                    <a:ext uri="{9D8B030D-6E8A-4147-A177-3AD203B41FA5}">
                      <a16:colId xmlns="" xmlns:a16="http://schemas.microsoft.com/office/drawing/2014/main" val="1207178018"/>
                    </a:ext>
                  </a:extLst>
                </a:gridCol>
              </a:tblGrid>
              <a:tr h="793479">
                <a:tc>
                  <a:txBody>
                    <a:bodyPr/>
                    <a:lstStyle/>
                    <a:p>
                      <a:pPr algn="ctr"/>
                      <a:r>
                        <a:rPr lang="tr-TR" dirty="0">
                          <a:solidFill>
                            <a:schemeClr val="accent2">
                              <a:lumMod val="75000"/>
                            </a:schemeClr>
                          </a:solidFill>
                        </a:rPr>
                        <a:t>Ailedeki Fert Sayısı</a:t>
                      </a:r>
                      <a:endParaRPr lang="tr-TR" dirty="0">
                        <a:solidFill>
                          <a:schemeClr val="accent2">
                            <a:lumMod val="75000"/>
                          </a:schemeClr>
                        </a:solidFill>
                        <a:latin typeface="Arial" panose="020B0604020202020204" pitchFamily="34" charset="0"/>
                        <a:cs typeface="Arial" panose="020B0604020202020204" pitchFamily="34" charset="0"/>
                      </a:endParaRPr>
                    </a:p>
                  </a:txBody>
                  <a:tcPr anchor="ctr">
                    <a:solidFill>
                      <a:schemeClr val="accent2">
                        <a:lumMod val="20000"/>
                        <a:lumOff val="80000"/>
                      </a:schemeClr>
                    </a:solidFill>
                  </a:tcPr>
                </a:tc>
                <a:tc>
                  <a:txBody>
                    <a:bodyPr/>
                    <a:lstStyle/>
                    <a:p>
                      <a:pPr algn="ctr"/>
                      <a:r>
                        <a:rPr lang="tr-TR" dirty="0">
                          <a:solidFill>
                            <a:schemeClr val="accent2">
                              <a:lumMod val="75000"/>
                            </a:schemeClr>
                          </a:solidFill>
                        </a:rPr>
                        <a:t>Yıllık Gelir Toplamı</a:t>
                      </a:r>
                      <a:endParaRPr lang="tr-TR" dirty="0">
                        <a:solidFill>
                          <a:schemeClr val="accent2">
                            <a:lumMod val="75000"/>
                          </a:schemeClr>
                        </a:solidFill>
                        <a:latin typeface="Arial" panose="020B0604020202020204" pitchFamily="34" charset="0"/>
                        <a:cs typeface="Arial" panose="020B0604020202020204" pitchFamily="34" charset="0"/>
                      </a:endParaRPr>
                    </a:p>
                  </a:txBody>
                  <a:tcPr anchor="ctr">
                    <a:solidFill>
                      <a:schemeClr val="accent2">
                        <a:lumMod val="20000"/>
                        <a:lumOff val="80000"/>
                      </a:schemeClr>
                    </a:solidFill>
                  </a:tcPr>
                </a:tc>
                <a:tc>
                  <a:txBody>
                    <a:bodyPr/>
                    <a:lstStyle/>
                    <a:p>
                      <a:pPr algn="ctr"/>
                      <a:r>
                        <a:rPr lang="tr-TR" dirty="0">
                          <a:solidFill>
                            <a:schemeClr val="accent2">
                              <a:lumMod val="75000"/>
                            </a:schemeClr>
                          </a:solidFill>
                        </a:rPr>
                        <a:t>Fert Başına Düşen Gelir</a:t>
                      </a:r>
                      <a:endParaRPr lang="tr-TR" dirty="0">
                        <a:solidFill>
                          <a:schemeClr val="accent2">
                            <a:lumMod val="75000"/>
                          </a:schemeClr>
                        </a:solidFill>
                        <a:latin typeface="Arial" panose="020B0604020202020204" pitchFamily="34" charset="0"/>
                        <a:cs typeface="Arial" panose="020B0604020202020204" pitchFamily="34" charset="0"/>
                      </a:endParaRPr>
                    </a:p>
                  </a:txBody>
                  <a:tcPr anchor="ctr">
                    <a:solidFill>
                      <a:schemeClr val="accent2">
                        <a:lumMod val="20000"/>
                        <a:lumOff val="80000"/>
                      </a:schemeClr>
                    </a:solidFill>
                  </a:tcPr>
                </a:tc>
                <a:extLst>
                  <a:ext uri="{0D108BD9-81ED-4DB2-BD59-A6C34878D82A}">
                    <a16:rowId xmlns="" xmlns:a16="http://schemas.microsoft.com/office/drawing/2014/main" val="3681390456"/>
                  </a:ext>
                </a:extLst>
              </a:tr>
              <a:tr h="425830">
                <a:tc>
                  <a:txBody>
                    <a:bodyPr/>
                    <a:lstStyle/>
                    <a:p>
                      <a:pPr algn="ctr"/>
                      <a:r>
                        <a:rPr lang="tr-TR" dirty="0"/>
                        <a:t> 3 Kişi</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138.000,00 </a:t>
                      </a:r>
                      <a:r>
                        <a:rPr lang="tr-TR" dirty="0"/>
                        <a:t>TL</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46.000,00 </a:t>
                      </a:r>
                      <a:r>
                        <a:rPr lang="tr-TR" dirty="0"/>
                        <a:t>TL</a:t>
                      </a:r>
                      <a:endParaRPr lang="tr-TR"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954837691"/>
                  </a:ext>
                </a:extLst>
              </a:tr>
              <a:tr h="425830">
                <a:tc>
                  <a:txBody>
                    <a:bodyPr/>
                    <a:lstStyle/>
                    <a:p>
                      <a:pPr algn="ctr"/>
                      <a:r>
                        <a:rPr lang="tr-TR" dirty="0"/>
                        <a:t>4 Kişi</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184.000,00 </a:t>
                      </a:r>
                      <a:r>
                        <a:rPr lang="tr-TR" dirty="0"/>
                        <a:t>TL</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46.000,00TL</a:t>
                      </a:r>
                      <a:endParaRPr lang="tr-TR"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383220912"/>
                  </a:ext>
                </a:extLst>
              </a:tr>
              <a:tr h="425830">
                <a:tc>
                  <a:txBody>
                    <a:bodyPr/>
                    <a:lstStyle/>
                    <a:p>
                      <a:pPr algn="ctr"/>
                      <a:r>
                        <a:rPr lang="tr-TR" dirty="0"/>
                        <a:t>5 Kişi</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230.000,00 </a:t>
                      </a:r>
                      <a:r>
                        <a:rPr lang="tr-TR" dirty="0"/>
                        <a:t>TL</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46.000,00 TL</a:t>
                      </a:r>
                      <a:endParaRPr lang="tr-TR"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724904485"/>
                  </a:ext>
                </a:extLst>
              </a:tr>
              <a:tr h="425830">
                <a:tc>
                  <a:txBody>
                    <a:bodyPr/>
                    <a:lstStyle/>
                    <a:p>
                      <a:pPr algn="ctr"/>
                      <a:r>
                        <a:rPr lang="tr-TR" dirty="0"/>
                        <a:t>6 Kişi</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276.000,00 </a:t>
                      </a:r>
                      <a:r>
                        <a:rPr lang="tr-TR" dirty="0"/>
                        <a:t>TL</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46.000,00 TL</a:t>
                      </a:r>
                      <a:endParaRPr lang="tr-TR"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587517130"/>
                  </a:ext>
                </a:extLst>
              </a:tr>
              <a:tr h="1364989">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0" dirty="0">
                          <a:solidFill>
                            <a:schemeClr val="accent5">
                              <a:lumMod val="75000"/>
                            </a:schemeClr>
                          </a:solidFill>
                        </a:rPr>
                        <a:t>Ailenin </a:t>
                      </a:r>
                      <a:r>
                        <a:rPr lang="tr-TR" sz="2000" b="0" dirty="0" smtClean="0">
                          <a:solidFill>
                            <a:schemeClr val="accent5">
                              <a:lumMod val="75000"/>
                            </a:schemeClr>
                          </a:solidFill>
                        </a:rPr>
                        <a:t>2022 </a:t>
                      </a:r>
                      <a:r>
                        <a:rPr lang="tr-TR" sz="2000" b="0" dirty="0">
                          <a:solidFill>
                            <a:schemeClr val="accent5">
                              <a:lumMod val="75000"/>
                            </a:schemeClr>
                          </a:solidFill>
                        </a:rPr>
                        <a:t>yılına ait tüm gelirleri hesaplanarak toplam gelirin evdeki fert sayısına bölünmesi ile fert başına düşen net gelir hesaplanacaktır. Fert başına düşen gelir </a:t>
                      </a:r>
                      <a:r>
                        <a:rPr lang="tr-TR" sz="2000" b="0" dirty="0" smtClean="0">
                          <a:solidFill>
                            <a:schemeClr val="accent5">
                              <a:lumMod val="75000"/>
                            </a:schemeClr>
                          </a:solidFill>
                        </a:rPr>
                        <a:t>46.000 </a:t>
                      </a:r>
                      <a:r>
                        <a:rPr lang="tr-TR" sz="2000" b="0" dirty="0">
                          <a:solidFill>
                            <a:schemeClr val="accent5">
                              <a:lumMod val="75000"/>
                            </a:schemeClr>
                          </a:solidFill>
                        </a:rPr>
                        <a:t>TL’yi geçmesi durumunda sınav başvurusu yapılamaz.</a:t>
                      </a:r>
                      <a:endParaRPr lang="tr-TR" sz="2000" b="0" dirty="0">
                        <a:solidFill>
                          <a:schemeClr val="accent5">
                            <a:lumMod val="75000"/>
                          </a:schemeClr>
                        </a:solidFill>
                        <a:latin typeface="Arial" panose="020B0604020202020204" pitchFamily="34" charset="0"/>
                        <a:cs typeface="Arial" panose="020B0604020202020204" pitchFamily="34" charset="0"/>
                      </a:endParaRPr>
                    </a:p>
                  </a:txBody>
                  <a:tcPr/>
                </a:tc>
                <a:tc hMerge="1">
                  <a:txBody>
                    <a:bodyPr/>
                    <a:lstStyle/>
                    <a:p>
                      <a:pPr algn="ctr"/>
                      <a:endParaRPr lang="tr-TR"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p>
                  </a:txBody>
                  <a:tcPr/>
                </a:tc>
                <a:extLst>
                  <a:ext uri="{0D108BD9-81ED-4DB2-BD59-A6C34878D82A}">
                    <a16:rowId xmlns="" xmlns:a16="http://schemas.microsoft.com/office/drawing/2014/main" val="266502782"/>
                  </a:ext>
                </a:extLst>
              </a:tr>
            </a:tbl>
          </a:graphicData>
        </a:graphic>
      </p:graphicFrame>
      <p:sp>
        <p:nvSpPr>
          <p:cNvPr id="12" name="Metin kutusu 11">
            <a:extLst>
              <a:ext uri="{FF2B5EF4-FFF2-40B4-BE49-F238E27FC236}">
                <a16:creationId xmlns="" xmlns:a16="http://schemas.microsoft.com/office/drawing/2014/main" id="{169AF776-1964-41B3-A64F-4E4B4F42AEE1}"/>
              </a:ext>
            </a:extLst>
          </p:cNvPr>
          <p:cNvSpPr txBox="1"/>
          <p:nvPr/>
        </p:nvSpPr>
        <p:spPr>
          <a:xfrm>
            <a:off x="71021" y="26633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Kişi Sayısına Göre  Gelir Tablosu?</a:t>
            </a:r>
          </a:p>
        </p:txBody>
      </p:sp>
    </p:spTree>
    <p:extLst>
      <p:ext uri="{BB962C8B-B14F-4D97-AF65-F5344CB8AC3E}">
        <p14:creationId xmlns:p14="http://schemas.microsoft.com/office/powerpoint/2010/main" val="56826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 xmlns:a16="http://schemas.microsoft.com/office/drawing/2014/main" id="{3602991A-EA1D-4C0A-A1C0-41A68430A572}"/>
              </a:ext>
            </a:extLst>
          </p:cNvPr>
          <p:cNvSpPr txBox="1"/>
          <p:nvPr/>
        </p:nvSpPr>
        <p:spPr>
          <a:xfrm>
            <a:off x="71021" y="26633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smtClean="0"/>
              <a:t>SINAVIN İÇERİĞİ</a:t>
            </a:r>
            <a:endParaRPr lang="tr-TR" sz="4400" b="1" dirty="0"/>
          </a:p>
        </p:txBody>
      </p:sp>
      <p:sp>
        <p:nvSpPr>
          <p:cNvPr id="11" name="Dikdörtgen 10">
            <a:extLst>
              <a:ext uri="{FF2B5EF4-FFF2-40B4-BE49-F238E27FC236}">
                <a16:creationId xmlns="" xmlns:a16="http://schemas.microsoft.com/office/drawing/2014/main" id="{FA83F41F-FA31-4F33-8010-1167B45EE67A}"/>
              </a:ext>
            </a:extLst>
          </p:cNvPr>
          <p:cNvSpPr/>
          <p:nvPr/>
        </p:nvSpPr>
        <p:spPr>
          <a:xfrm>
            <a:off x="71120" y="6452902"/>
            <a:ext cx="12120880" cy="4050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dirty="0"/>
          </a:p>
        </p:txBody>
      </p:sp>
      <p:pic>
        <p:nvPicPr>
          <p:cNvPr id="1026" name="Picture 2" descr="C:\Users\PC\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950" y="2221385"/>
            <a:ext cx="3462184" cy="283396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4988270" y="2344505"/>
            <a:ext cx="5861861" cy="1754326"/>
          </a:xfrm>
          <a:prstGeom prst="rect">
            <a:avLst/>
          </a:prstGeom>
        </p:spPr>
        <p:txBody>
          <a:bodyPr wrap="none">
            <a:spAutoFit/>
          </a:bodyPr>
          <a:lstStyle/>
          <a:p>
            <a:r>
              <a:rPr lang="tr-TR" sz="3600" b="1" dirty="0" smtClean="0"/>
              <a:t>Öğrenciler </a:t>
            </a:r>
          </a:p>
          <a:p>
            <a:pPr marL="742950" indent="-742950">
              <a:buAutoNum type="arabicPeriod"/>
            </a:pPr>
            <a:r>
              <a:rPr lang="tr-TR" sz="3600" b="1" dirty="0" smtClean="0">
                <a:solidFill>
                  <a:schemeClr val="accent1"/>
                </a:solidFill>
              </a:rPr>
              <a:t>DÖNEM </a:t>
            </a:r>
            <a:r>
              <a:rPr lang="tr-TR" sz="3600" b="1" dirty="0">
                <a:solidFill>
                  <a:schemeClr val="accent1"/>
                </a:solidFill>
              </a:rPr>
              <a:t>KONULARINDAN </a:t>
            </a:r>
            <a:endParaRPr lang="tr-TR" sz="3600" b="1" dirty="0" smtClean="0">
              <a:solidFill>
                <a:schemeClr val="accent1"/>
              </a:solidFill>
            </a:endParaRPr>
          </a:p>
          <a:p>
            <a:r>
              <a:rPr lang="tr-TR" sz="3600" b="1" dirty="0" smtClean="0"/>
              <a:t>Sorumlu olacaklar.</a:t>
            </a:r>
            <a:endParaRPr lang="tr-TR" sz="3600" b="1" dirty="0"/>
          </a:p>
        </p:txBody>
      </p:sp>
    </p:spTree>
    <p:extLst>
      <p:ext uri="{BB962C8B-B14F-4D97-AF65-F5344CB8AC3E}">
        <p14:creationId xmlns:p14="http://schemas.microsoft.com/office/powerpoint/2010/main" val="51288187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470</TotalTime>
  <Words>950</Words>
  <Application>Microsoft Office PowerPoint</Application>
  <PresentationFormat>Özel</PresentationFormat>
  <Paragraphs>181</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MUHAMMET YAVUZ</dc:creator>
  <cp:lastModifiedBy>pc</cp:lastModifiedBy>
  <cp:revision>37</cp:revision>
  <cp:lastPrinted>2023-06-02T08:05:29Z</cp:lastPrinted>
  <dcterms:created xsi:type="dcterms:W3CDTF">2021-02-03T14:37:46Z</dcterms:created>
  <dcterms:modified xsi:type="dcterms:W3CDTF">2023-06-02T08:15:06Z</dcterms:modified>
</cp:coreProperties>
</file>